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5" r:id="rId3"/>
    <p:sldId id="346" r:id="rId4"/>
    <p:sldId id="293" r:id="rId5"/>
    <p:sldId id="328" r:id="rId6"/>
    <p:sldId id="283" r:id="rId7"/>
    <p:sldId id="284" r:id="rId8"/>
    <p:sldId id="30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58" r:id="rId17"/>
    <p:sldId id="279" r:id="rId18"/>
    <p:sldId id="282" r:id="rId19"/>
    <p:sldId id="281" r:id="rId20"/>
    <p:sldId id="277" r:id="rId21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8" y="72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920F-DBDF-4682-AF0D-20B5DE6449CE}" type="datetimeFigureOut">
              <a:rPr lang="et-EE" smtClean="0"/>
              <a:t>02.06.2025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9F2E-B96C-4345-88DE-D980811DCF1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84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02/06/25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02/06/25</a:t>
            </a:fld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E310B5-7391-3E4B-B678-43AC3E8712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28586"/>
          <a:stretch>
            <a:fillRect/>
          </a:stretch>
        </p:blipFill>
        <p:spPr/>
      </p:pic>
      <p:sp>
        <p:nvSpPr>
          <p:cNvPr id="67" name="Title 66"/>
          <p:cNvSpPr>
            <a:spLocks noGrp="1"/>
          </p:cNvSpPr>
          <p:nvPr>
            <p:ph type="ctrTitle"/>
          </p:nvPr>
        </p:nvSpPr>
        <p:spPr>
          <a:xfrm>
            <a:off x="5736839" y="2486261"/>
            <a:ext cx="6121239" cy="2387600"/>
          </a:xfrm>
        </p:spPr>
        <p:txBody>
          <a:bodyPr/>
          <a:lstStyle/>
          <a:p>
            <a:r>
              <a:rPr lang="en-GB" dirty="0" err="1"/>
              <a:t>Institutsioonide</a:t>
            </a:r>
            <a:r>
              <a:rPr lang="en-GB" dirty="0"/>
              <a:t> </a:t>
            </a:r>
            <a:r>
              <a:rPr lang="en-GB" dirty="0" err="1"/>
              <a:t>usaldusväärsus</a:t>
            </a:r>
            <a:endParaRPr lang="en-GB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t-EE" dirty="0"/>
              <a:t>I</a:t>
            </a:r>
            <a:r>
              <a:rPr lang="en-GB" dirty="0"/>
              <a:t> </a:t>
            </a:r>
            <a:r>
              <a:rPr lang="en-GB" dirty="0" err="1"/>
              <a:t>kvartal</a:t>
            </a:r>
            <a:r>
              <a:rPr lang="en-GB" dirty="0"/>
              <a:t> 202</a:t>
            </a:r>
            <a:r>
              <a:rPr lang="et-EE" dirty="0"/>
              <a:t>5</a:t>
            </a:r>
            <a:endParaRPr lang="en-GB" dirty="0"/>
          </a:p>
          <a:p>
            <a:r>
              <a:rPr lang="et-EE" dirty="0"/>
              <a:t>Siseministeerium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408040"/>
            <a:ext cx="10051312" cy="425303"/>
          </a:xfrm>
        </p:spPr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C50BCF8-91A4-4FC5-B1DD-1342279B7A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02163"/>
            <a:ext cx="4860925" cy="4879198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68D2F20B-6E62-4E5A-ADBB-367DF88CC36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>
            <a:cxnSpLocks/>
          </p:cNvCxnSpPr>
          <p:nvPr/>
        </p:nvCxnSpPr>
        <p:spPr>
          <a:xfrm>
            <a:off x="5798184" y="2004642"/>
            <a:ext cx="0" cy="4301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1161295" y="2004642"/>
            <a:ext cx="0" cy="44055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Häirekeskuse </a:t>
            </a:r>
            <a:r>
              <a:rPr lang="et-EE" dirty="0"/>
              <a:t>usaldusnäitajad on järgmised: </a:t>
            </a:r>
          </a:p>
          <a:p>
            <a:pPr lvl="1"/>
            <a:r>
              <a:rPr lang="et-EE" dirty="0"/>
              <a:t>usaldusväärseks pidajaid keskmiselt </a:t>
            </a:r>
            <a:r>
              <a:rPr lang="et-EE" b="1" dirty="0"/>
              <a:t>94%, </a:t>
            </a:r>
            <a:r>
              <a:rPr lang="et-EE" dirty="0"/>
              <a:t>sh täiesti usaldusväärseks pidajaid 55%;</a:t>
            </a:r>
          </a:p>
          <a:p>
            <a:pPr lvl="1"/>
            <a:r>
              <a:rPr lang="et-EE" dirty="0"/>
              <a:t>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</a:t>
            </a:r>
            <a:r>
              <a:rPr lang="et-EE" dirty="0"/>
              <a:t>ei ole</a:t>
            </a:r>
            <a:r>
              <a:rPr lang="en-US" dirty="0"/>
              <a:t>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t-EE" dirty="0"/>
              <a:t>eelmise poolaasta</a:t>
            </a:r>
            <a:r>
              <a:rPr lang="en-US" dirty="0"/>
              <a:t>ga </a:t>
            </a:r>
            <a:r>
              <a:rPr lang="en-US" dirty="0" err="1"/>
              <a:t>muutunud</a:t>
            </a:r>
            <a:r>
              <a:rPr lang="et-EE" dirty="0"/>
              <a:t>,</a:t>
            </a:r>
            <a:r>
              <a:rPr lang="en-US" dirty="0"/>
              <a:t> </a:t>
            </a:r>
            <a:r>
              <a:rPr lang="et-EE" dirty="0"/>
              <a:t>võrreldes möödunud aasta II kvartaliga on langenud </a:t>
            </a:r>
            <a:r>
              <a:rPr lang="en-US" dirty="0"/>
              <a:t>-1,9% (</a:t>
            </a:r>
            <a:r>
              <a:rPr lang="et-EE" dirty="0"/>
              <a:t>ei </a:t>
            </a:r>
            <a:r>
              <a:rPr lang="en-US" dirty="0"/>
              <a:t>ole 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muutus</a:t>
            </a:r>
            <a:r>
              <a:rPr lang="en-US" dirty="0"/>
              <a:t>)</a:t>
            </a:r>
            <a:r>
              <a:rPr lang="et-EE" dirty="0"/>
              <a:t>; </a:t>
            </a:r>
          </a:p>
          <a:p>
            <a:pPr lvl="1"/>
            <a:r>
              <a:rPr lang="et-EE" dirty="0"/>
              <a:t>usaldusväärsuse põhjal 28 institutsiooni seas </a:t>
            </a:r>
            <a:r>
              <a:rPr lang="et-EE" b="1" dirty="0"/>
              <a:t>2. kohal</a:t>
            </a:r>
            <a:r>
              <a:rPr lang="et-EE" dirty="0"/>
              <a:t>, samal kohal kui kõigil varasematel perioodidel;</a:t>
            </a:r>
          </a:p>
          <a:p>
            <a:pPr lvl="1"/>
            <a:r>
              <a:rPr lang="et-EE" dirty="0"/>
              <a:t>ebausaldusväärseks pidajaid </a:t>
            </a:r>
            <a:r>
              <a:rPr lang="et-EE" b="1" dirty="0"/>
              <a:t>3%, </a:t>
            </a:r>
            <a:r>
              <a:rPr lang="et-EE" dirty="0"/>
              <a:t>sh üldse ei usalda 1%. </a:t>
            </a:r>
            <a:endParaRPr lang="en-US" dirty="0"/>
          </a:p>
          <a:p>
            <a:pPr lvl="1"/>
            <a:r>
              <a:rPr lang="et-EE" dirty="0"/>
              <a:t>ebausaldusväärseks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</a:t>
            </a:r>
            <a:r>
              <a:rPr lang="et-EE" dirty="0"/>
              <a:t>on pisut kasvanud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eelmise</a:t>
            </a:r>
            <a:r>
              <a:rPr lang="en-US" dirty="0"/>
              <a:t> </a:t>
            </a:r>
            <a:r>
              <a:rPr lang="en-US" dirty="0" err="1"/>
              <a:t>poolaasta</a:t>
            </a:r>
            <a:r>
              <a:rPr lang="et-EE" dirty="0"/>
              <a:t> ja eelmise aasta II kvartaliga, ent muutused ei ole 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t-EE" dirty="0"/>
              <a:t>olulised (</a:t>
            </a:r>
            <a:r>
              <a:rPr lang="et-EE" i="1" dirty="0"/>
              <a:t>ca</a:t>
            </a:r>
            <a:r>
              <a:rPr lang="et-EE" dirty="0"/>
              <a:t> 1%);  </a:t>
            </a:r>
          </a:p>
          <a:p>
            <a:pPr lvl="1"/>
            <a:r>
              <a:rPr lang="et-EE" dirty="0"/>
              <a:t>usaldussaldo (usaldajate ja mitteusaldajate vahe) </a:t>
            </a:r>
            <a:r>
              <a:rPr lang="et-EE" b="1" dirty="0"/>
              <a:t>90%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usaldussaldo põhjal 28 institutsiooni seas </a:t>
            </a:r>
            <a:r>
              <a:rPr lang="et-EE" b="1" dirty="0"/>
              <a:t>2. kohal</a:t>
            </a:r>
            <a:r>
              <a:rPr lang="et-EE" dirty="0"/>
              <a:t>, samal kohal kui kõigil varasematel vaadeldud perioodidel;</a:t>
            </a:r>
          </a:p>
          <a:p>
            <a:pPr marL="457189" lvl="1" indent="0">
              <a:buNone/>
            </a:pPr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Häirekeskuse </a:t>
            </a:r>
            <a:r>
              <a:rPr lang="et-EE" dirty="0" err="1"/>
              <a:t>usaldajaid</a:t>
            </a:r>
            <a:r>
              <a:rPr lang="et-EE" dirty="0"/>
              <a:t> oli keskmisest veelgi enam:</a:t>
            </a:r>
          </a:p>
          <a:p>
            <a:pPr lvl="1"/>
            <a:r>
              <a:rPr lang="et-EE" dirty="0"/>
              <a:t>18–24 ja 64+ aastaste,</a:t>
            </a:r>
          </a:p>
          <a:p>
            <a:pPr lvl="1"/>
            <a:r>
              <a:rPr lang="et-EE" dirty="0"/>
              <a:t>eestlaste, </a:t>
            </a:r>
          </a:p>
          <a:p>
            <a:pPr lvl="1"/>
            <a:r>
              <a:rPr lang="et-EE" dirty="0"/>
              <a:t>juhtide, spetsialistide, mittetöötavate, </a:t>
            </a:r>
          </a:p>
          <a:p>
            <a:pPr lvl="1"/>
            <a:r>
              <a:rPr lang="et-EE" dirty="0"/>
              <a:t>maaelanike, </a:t>
            </a:r>
          </a:p>
          <a:p>
            <a:pPr lvl="1"/>
            <a:r>
              <a:rPr lang="et-EE" dirty="0"/>
              <a:t>Lääne- ja Lõuna-Eesti elanike,</a:t>
            </a:r>
          </a:p>
          <a:p>
            <a:pPr lvl="1"/>
            <a:r>
              <a:rPr lang="et-EE" dirty="0"/>
              <a:t>netosissetulekuga pereliikme kohta üle 750 euro vastajate seas. </a:t>
            </a:r>
          </a:p>
          <a:p>
            <a:r>
              <a:rPr lang="et-EE" dirty="0"/>
              <a:t>Häirekeskuse mitteusaldajaid oli väga vähe, keskmisest pisut sagedamini 25–44aastaste, alg- või põhiharidusega, õpilaste/üliõpilaste, oskustööliste, mitte-eestlaste</a:t>
            </a:r>
            <a:r>
              <a:rPr lang="en-US" dirty="0"/>
              <a:t> ja</a:t>
            </a:r>
            <a:r>
              <a:rPr lang="et-EE" dirty="0"/>
              <a:t> Kirde-Eesti, madala sissetulekuga elanike seas.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Häirekeskuse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355653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699550-9D32-4088-A53A-AB867A014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784B6F-2AC5-4FA1-BA16-6C67312A4E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5BB64A-2372-4801-83F9-814A3AD9D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Häirekeskuse</a:t>
            </a:r>
            <a:r>
              <a:rPr lang="et-EE" dirty="0"/>
              <a:t>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E409F8D-E7BC-4B7E-945C-BF7F00859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435401"/>
            <a:ext cx="4860925" cy="4945960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CCCFC9A5-28C0-4684-95C5-E49AFB793E5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867" y="1435401"/>
            <a:ext cx="4858933" cy="496127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>
            <a:cxnSpLocks/>
          </p:cNvCxnSpPr>
          <p:nvPr/>
        </p:nvCxnSpPr>
        <p:spPr>
          <a:xfrm>
            <a:off x="5815225" y="2024005"/>
            <a:ext cx="0" cy="4357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1093987" y="2024005"/>
            <a:ext cx="0" cy="43119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0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280530"/>
            <a:ext cx="10051312" cy="5228180"/>
          </a:xfrm>
        </p:spPr>
        <p:txBody>
          <a:bodyPr>
            <a:normAutofit lnSpcReduction="1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/>
              <a:t>usaldusnäitajad on järgmised: </a:t>
            </a:r>
          </a:p>
          <a:p>
            <a:pPr lvl="1">
              <a:spcBef>
                <a:spcPts val="400"/>
              </a:spcBef>
            </a:pPr>
            <a:r>
              <a:rPr lang="et-EE" dirty="0"/>
              <a:t>usaldusväärseks pidajaid keskmiselt </a:t>
            </a:r>
            <a:r>
              <a:rPr lang="et-EE" b="1" dirty="0"/>
              <a:t>84%, </a:t>
            </a:r>
            <a:r>
              <a:rPr lang="et-EE" dirty="0"/>
              <a:t>sh täiesti usaldusväärseks pidajaid 34%;</a:t>
            </a:r>
          </a:p>
          <a:p>
            <a:pPr lvl="1">
              <a:spcBef>
                <a:spcPts val="400"/>
              </a:spcBef>
            </a:pPr>
            <a:r>
              <a:rPr lang="et-EE" dirty="0"/>
              <a:t>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on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t-EE" dirty="0"/>
              <a:t>eelmise poolaasta</a:t>
            </a:r>
            <a:r>
              <a:rPr lang="en-US" dirty="0"/>
              <a:t>ga </a:t>
            </a:r>
            <a:r>
              <a:rPr lang="en-US" dirty="0" err="1"/>
              <a:t>muutunud</a:t>
            </a:r>
            <a:r>
              <a:rPr lang="en-US" dirty="0"/>
              <a:t> -</a:t>
            </a:r>
            <a:r>
              <a:rPr lang="et-EE" dirty="0"/>
              <a:t>1</a:t>
            </a:r>
            <a:r>
              <a:rPr lang="en-US" dirty="0"/>
              <a:t>,0% </a:t>
            </a:r>
            <a:r>
              <a:rPr lang="et-EE" dirty="0"/>
              <a:t>ja eelmise aasta sama perioodiga -2,9% </a:t>
            </a:r>
            <a:r>
              <a:rPr lang="en-US" dirty="0"/>
              <a:t>(</a:t>
            </a:r>
            <a:r>
              <a:rPr lang="et-EE" dirty="0"/>
              <a:t>ei </a:t>
            </a:r>
            <a:r>
              <a:rPr lang="en-US" dirty="0"/>
              <a:t>ole 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n-US" dirty="0" err="1"/>
              <a:t>oluli</a:t>
            </a:r>
            <a:r>
              <a:rPr lang="et-EE" dirty="0"/>
              <a:t>sed</a:t>
            </a:r>
            <a:r>
              <a:rPr lang="en-US" dirty="0"/>
              <a:t> </a:t>
            </a:r>
            <a:r>
              <a:rPr lang="en-US" dirty="0" err="1"/>
              <a:t>muutus</a:t>
            </a:r>
            <a:r>
              <a:rPr lang="et-EE" dirty="0"/>
              <a:t>ed</a:t>
            </a:r>
            <a:r>
              <a:rPr lang="en-US" dirty="0"/>
              <a:t>)</a:t>
            </a:r>
            <a:r>
              <a:rPr lang="et-EE" dirty="0"/>
              <a:t>; </a:t>
            </a:r>
          </a:p>
          <a:p>
            <a:pPr lvl="1">
              <a:spcBef>
                <a:spcPts val="400"/>
              </a:spcBef>
            </a:pPr>
            <a:r>
              <a:rPr lang="et-EE" dirty="0"/>
              <a:t>usaldusväärsuse põhjal 28 institutsiooni seas </a:t>
            </a:r>
            <a:r>
              <a:rPr lang="et-EE" b="1" dirty="0"/>
              <a:t>3. kohal</a:t>
            </a:r>
            <a:r>
              <a:rPr lang="et-EE" dirty="0"/>
              <a:t>, samal kohal alates 2005.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t-EE" dirty="0"/>
              <a:t> II kvartalist;</a:t>
            </a:r>
          </a:p>
          <a:p>
            <a:pPr lvl="1">
              <a:spcBef>
                <a:spcPts val="400"/>
              </a:spcBef>
            </a:pPr>
            <a:r>
              <a:rPr lang="et-EE" dirty="0"/>
              <a:t>ebausaldusväärseks pidajaid </a:t>
            </a:r>
            <a:r>
              <a:rPr lang="et-EE" b="1" dirty="0"/>
              <a:t>13%, </a:t>
            </a:r>
            <a:r>
              <a:rPr lang="et-EE" dirty="0"/>
              <a:t>sh üldse ei usalda 3%; 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t-EE" dirty="0"/>
              <a:t>ebausaldusväärseks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on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eelmise</a:t>
            </a:r>
            <a:r>
              <a:rPr lang="en-US" dirty="0"/>
              <a:t> </a:t>
            </a:r>
            <a:r>
              <a:rPr lang="en-US" dirty="0" err="1"/>
              <a:t>poolaastaga</a:t>
            </a:r>
            <a:r>
              <a:rPr lang="en-US" dirty="0"/>
              <a:t> </a:t>
            </a:r>
            <a:r>
              <a:rPr lang="et-EE" dirty="0"/>
              <a:t>kasvanud</a:t>
            </a:r>
            <a:r>
              <a:rPr lang="en-US" dirty="0"/>
              <a:t> </a:t>
            </a:r>
            <a:r>
              <a:rPr lang="et-EE" dirty="0"/>
              <a:t>1,9</a:t>
            </a:r>
            <a:r>
              <a:rPr lang="en-US" dirty="0"/>
              <a:t>%</a:t>
            </a:r>
            <a:r>
              <a:rPr lang="et-EE" dirty="0"/>
              <a:t>, võrreldes eelmise aasta Ii kvartaliga 2,6% (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t-EE" dirty="0"/>
              <a:t>ebaolulised muutused);  </a:t>
            </a:r>
          </a:p>
          <a:p>
            <a:pPr lvl="1">
              <a:spcBef>
                <a:spcPts val="400"/>
              </a:spcBef>
            </a:pPr>
            <a:r>
              <a:rPr lang="et-EE" dirty="0"/>
              <a:t>usaldussaldo (usaldajate ja mitteusaldajate vahe) </a:t>
            </a:r>
            <a:r>
              <a:rPr lang="et-EE" b="1" dirty="0"/>
              <a:t>71%; </a:t>
            </a:r>
            <a:endParaRPr lang="et-EE" dirty="0"/>
          </a:p>
          <a:p>
            <a:pPr lvl="1">
              <a:spcBef>
                <a:spcPts val="400"/>
              </a:spcBef>
            </a:pPr>
            <a:r>
              <a:rPr lang="et-EE" dirty="0"/>
              <a:t>ka usaldussaldo põhjal 28 institutsiooni seas </a:t>
            </a:r>
            <a:r>
              <a:rPr lang="et-EE" b="1" dirty="0"/>
              <a:t>3. kohal</a:t>
            </a:r>
            <a:r>
              <a:rPr lang="et-EE" dirty="0"/>
              <a:t>, mis on olnud sama alates 2014. aastast.</a:t>
            </a:r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/>
              <a:t>usaldajaid on keskmisest veidi enam:</a:t>
            </a:r>
          </a:p>
          <a:p>
            <a:pPr lvl="1"/>
            <a:r>
              <a:rPr lang="et-EE" dirty="0"/>
              <a:t>naiste,</a:t>
            </a:r>
          </a:p>
          <a:p>
            <a:pPr lvl="1"/>
            <a:r>
              <a:rPr lang="et-EE" dirty="0"/>
              <a:t>üle 64aastaste,</a:t>
            </a:r>
          </a:p>
          <a:p>
            <a:pPr lvl="1"/>
            <a:r>
              <a:rPr lang="et-EE" dirty="0"/>
              <a:t>kõrgharidusega,</a:t>
            </a:r>
          </a:p>
          <a:p>
            <a:pPr lvl="1"/>
            <a:r>
              <a:rPr lang="et-EE" dirty="0"/>
              <a:t>põhiliselt eesti keeles suhtlevate,</a:t>
            </a:r>
          </a:p>
          <a:p>
            <a:pPr lvl="1"/>
            <a:r>
              <a:rPr lang="et-EE" dirty="0"/>
              <a:t>(üli)õpilaste, pensionäride, </a:t>
            </a:r>
          </a:p>
          <a:p>
            <a:pPr lvl="1"/>
            <a:r>
              <a:rPr lang="et-EE" dirty="0"/>
              <a:t>maa</a:t>
            </a:r>
            <a:r>
              <a:rPr lang="en-US" dirty="0" err="1"/>
              <a:t>piirkondade</a:t>
            </a:r>
            <a:r>
              <a:rPr lang="et-EE" dirty="0"/>
              <a:t> ja Põhja-, Lääne- ja Lõuna-Eesti elanike,</a:t>
            </a:r>
          </a:p>
          <a:p>
            <a:pPr lvl="1"/>
            <a:r>
              <a:rPr lang="et-EE" dirty="0"/>
              <a:t>kõrgemasse sissetulekugruppi kuulujate seas (neto üle 1300 euro pereliikme kohta kuus).</a:t>
            </a:r>
          </a:p>
          <a:p>
            <a:r>
              <a:rPr lang="et-EE" dirty="0">
                <a:solidFill>
                  <a:schemeClr val="accent1"/>
                </a:solidFill>
              </a:rPr>
              <a:t>Politsei- ja Piirivalveameti </a:t>
            </a:r>
            <a:r>
              <a:rPr lang="et-EE" dirty="0"/>
              <a:t>mitteusaldajaid on keskmisest veidi enam meeste, 18-44aastaste, alg- või põhiharidusega, mitte-eestlaste, keskastme spetsialistide, reatöötajate, mittetöötavate, Kirde-Eesti </a:t>
            </a:r>
            <a:r>
              <a:rPr lang="en-US" dirty="0"/>
              <a:t>ja</a:t>
            </a:r>
            <a:r>
              <a:rPr lang="et-EE" dirty="0"/>
              <a:t> madala sissetulekuga elanike seas.</a:t>
            </a:r>
          </a:p>
          <a:p>
            <a:r>
              <a:rPr lang="et-EE" dirty="0"/>
              <a:t>Vastust ei osatud keskmisest sagedamini anda mitte-eestlaste ja Kirde-Eesti elanike seas.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Politsei- ja Piirivalveameti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135461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914B8F-2150-49B5-BB05-CBE3BBE7E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365" y="1498600"/>
            <a:ext cx="10046819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3A788E-17B1-485D-B0EB-C503E9ED8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D7124E-72AF-43CA-B8C4-0AD1A04B75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9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Metoodika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007991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Tulemuste omandiõigus</a:t>
            </a:r>
            <a:r>
              <a:rPr lang="et-EE" dirty="0"/>
              <a:t>: kuulub Turu-uuringuta AS-ile</a:t>
            </a:r>
          </a:p>
          <a:p>
            <a:r>
              <a:rPr lang="et-EE" dirty="0">
                <a:solidFill>
                  <a:schemeClr val="accent1"/>
                </a:solidFill>
              </a:rPr>
              <a:t>Üldkogum</a:t>
            </a:r>
            <a:r>
              <a:rPr lang="et-EE" dirty="0"/>
              <a:t>: 18+ aastane Eesti elanikkond (Eesti Statistikaameti 01.01.202</a:t>
            </a:r>
            <a:r>
              <a:rPr lang="en-US" dirty="0"/>
              <a:t>4</a:t>
            </a:r>
            <a:r>
              <a:rPr lang="et-EE" dirty="0"/>
              <a:t> seisuga 1 </a:t>
            </a:r>
            <a:r>
              <a:rPr lang="en-US" dirty="0"/>
              <a:t>106 808 </a:t>
            </a:r>
            <a:r>
              <a:rPr lang="et-EE" dirty="0"/>
              <a:t>inimest)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Küsitlusmeetod</a:t>
            </a:r>
            <a:r>
              <a:rPr lang="et-EE" dirty="0"/>
              <a:t>: telefoni-intervjuud ja Turu-uuringute AS veebipaneel 50%:50% (Omnibuss)</a:t>
            </a:r>
          </a:p>
          <a:p>
            <a:r>
              <a:rPr lang="et-EE" dirty="0">
                <a:solidFill>
                  <a:schemeClr val="accent1"/>
                </a:solidFill>
              </a:rPr>
              <a:t>Valimi koostamine</a:t>
            </a:r>
            <a:r>
              <a:rPr lang="et-EE" dirty="0"/>
              <a:t>: mudel on koostatud Eesti Statistikaameti rahvastikustatistika andmebaasi alusel soo, rahvuse ja vanuse, piirkonna ja asulatüübi järgi</a:t>
            </a:r>
          </a:p>
          <a:p>
            <a:r>
              <a:rPr lang="et-EE" dirty="0">
                <a:solidFill>
                  <a:schemeClr val="accent1"/>
                </a:solidFill>
              </a:rPr>
              <a:t>Kaalumine</a:t>
            </a:r>
            <a:r>
              <a:rPr lang="et-EE" dirty="0"/>
              <a:t>:  tulemused kaalutakse </a:t>
            </a:r>
            <a:r>
              <a:rPr lang="et-EE" dirty="0" err="1"/>
              <a:t>üldkogumile</a:t>
            </a:r>
            <a:r>
              <a:rPr lang="et-EE" dirty="0"/>
              <a:t> vastavaks eelnimetatud lõigetes</a:t>
            </a:r>
          </a:p>
          <a:p>
            <a:r>
              <a:rPr lang="et-EE" dirty="0">
                <a:solidFill>
                  <a:schemeClr val="accent1"/>
                </a:solidFill>
              </a:rPr>
              <a:t>Valimiviga</a:t>
            </a:r>
            <a:r>
              <a:rPr lang="et-EE" dirty="0"/>
              <a:t>: 1000 vastaja puhul ±3,1%, väiksemate gruppide vaatlemisel võib viga olla suurem</a:t>
            </a:r>
          </a:p>
          <a:p>
            <a:r>
              <a:rPr lang="et-EE" dirty="0">
                <a:solidFill>
                  <a:schemeClr val="accent1"/>
                </a:solidFill>
              </a:rPr>
              <a:t>Küsitlusperiood</a:t>
            </a:r>
            <a:r>
              <a:rPr lang="et-EE" dirty="0"/>
              <a:t>: 2.–7.05.2025 </a:t>
            </a:r>
          </a:p>
          <a:p>
            <a:r>
              <a:rPr lang="et-EE" dirty="0">
                <a:solidFill>
                  <a:schemeClr val="accent1"/>
                </a:solidFill>
              </a:rPr>
              <a:t>Planeeritud ja tegelik valim: </a:t>
            </a:r>
            <a:r>
              <a:rPr lang="et-EE" dirty="0"/>
              <a:t>1000 ja 1008</a:t>
            </a:r>
          </a:p>
          <a:p>
            <a:r>
              <a:rPr lang="et-EE" dirty="0">
                <a:solidFill>
                  <a:schemeClr val="accent1"/>
                </a:solidFill>
              </a:rPr>
              <a:t>Esitatav küsimus ja vastusevariandid: </a:t>
            </a:r>
            <a:r>
              <a:rPr lang="et-EE" dirty="0"/>
              <a:t>“Mil määral Te usaldate järgmisi institutsioone?” täielikult usaldate / pigem usaldate / pigem ei usalda / üldse ei usalda / ei oska öelda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304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22E7-2AE8-D444-94F5-70F533DF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Politsei- ja Piirivalveameti</a:t>
            </a:r>
            <a:r>
              <a:rPr lang="et-EE" dirty="0"/>
              <a:t> usaldusväärsus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2E640E-804A-9249-B729-D8F175A3C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Erinevate taustaandmete lõikes,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278427-0A11-4B15-BDF2-04A8A0C77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02163"/>
            <a:ext cx="4860925" cy="487919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B1938E3-1C7C-4C19-8E49-B3147FEF31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A1AC1-27AE-DC46-87CB-2AF6F76681CE}"/>
              </a:ext>
            </a:extLst>
          </p:cNvPr>
          <p:cNvCxnSpPr>
            <a:cxnSpLocks/>
          </p:cNvCxnSpPr>
          <p:nvPr/>
        </p:nvCxnSpPr>
        <p:spPr>
          <a:xfrm>
            <a:off x="5414454" y="1969135"/>
            <a:ext cx="0" cy="43311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225EAF-90E7-0243-842B-1622F5063630}"/>
              </a:ext>
            </a:extLst>
          </p:cNvPr>
          <p:cNvCxnSpPr>
            <a:cxnSpLocks/>
          </p:cNvCxnSpPr>
          <p:nvPr/>
        </p:nvCxnSpPr>
        <p:spPr>
          <a:xfrm>
            <a:off x="10696820" y="2020272"/>
            <a:ext cx="17417" cy="43610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88" y="393411"/>
            <a:ext cx="10051312" cy="425303"/>
          </a:xfrm>
        </p:spPr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70316"/>
            <a:ext cx="10051312" cy="48241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Usaldust hinnati </a:t>
            </a:r>
            <a:r>
              <a:rPr lang="et-EE" dirty="0"/>
              <a:t>28 institutsioonil.</a:t>
            </a:r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Institutsioonide keskmine usaldus kokku </a:t>
            </a:r>
            <a:r>
              <a:rPr lang="et-EE" dirty="0"/>
              <a:t>oli </a:t>
            </a:r>
            <a:r>
              <a:rPr lang="et-EE" b="1" dirty="0"/>
              <a:t>64%. 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t-EE" dirty="0"/>
              <a:t>Läbi aastate usaldatakse kõige enam Päästeametit ja Häirekeskust (usald</a:t>
            </a:r>
            <a:r>
              <a:rPr lang="en-US" dirty="0" err="1"/>
              <a:t>ajaid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90%</a:t>
            </a:r>
            <a:r>
              <a:rPr lang="et-EE" dirty="0"/>
              <a:t>), millele tavapäraselt järgnevad Politsei- ja Piirivalveamet ning Maksu- ja Tolliamet. Madala usaldusväärsuse poolest paistavad endiselt silma Riigikogu, peaminister ja valitsus (mitte</a:t>
            </a:r>
            <a:r>
              <a:rPr lang="en-US" dirty="0" err="1"/>
              <a:t>usaldajaid</a:t>
            </a:r>
            <a:r>
              <a:rPr lang="en-US" dirty="0"/>
              <a:t> </a:t>
            </a:r>
            <a:r>
              <a:rPr lang="et-EE" dirty="0"/>
              <a:t>rohkem kui usaldajaid</a:t>
            </a:r>
            <a:r>
              <a:rPr lang="en-US" dirty="0"/>
              <a:t>).</a:t>
            </a:r>
            <a:endParaRPr lang="et-EE" dirty="0"/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Usaldussaldo</a:t>
            </a:r>
            <a:r>
              <a:rPr lang="et-EE" dirty="0"/>
              <a:t> – usaldajate (täielikult + pigem) osakaalust lahutatud mitteusaldajate (pigem mitte + üldse mitte) osakaalu põhjal koostatud institutsioonide pingerida erineb veidi sellest pingereast, mis on koostatud ainult usaldusnäitajate põhjal.</a:t>
            </a:r>
          </a:p>
          <a:p>
            <a:pPr lvl="0">
              <a:lnSpc>
                <a:spcPct val="110000"/>
              </a:lnSpc>
            </a:pPr>
            <a:r>
              <a:rPr lang="et-EE" dirty="0"/>
              <a:t>Mitteusaldajate osakaaluga arvestamine parandab pingereas enim Patendiameti ja Vanglateenistuse, samuti Eesti Keele Instituudi ja Maa-ameti positsiooni.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muudab</a:t>
            </a:r>
            <a:r>
              <a:rPr lang="en-US" dirty="0"/>
              <a:t> </a:t>
            </a:r>
            <a:r>
              <a:rPr lang="et-EE" dirty="0"/>
              <a:t>mitme koha võrra madalamaks eelkõige presidendi, NATO ja ERR, aga ka </a:t>
            </a:r>
            <a:r>
              <a:rPr lang="en-US" dirty="0"/>
              <a:t>S</a:t>
            </a:r>
            <a:r>
              <a:rPr lang="et-EE" dirty="0" err="1"/>
              <a:t>otsiaalkindlustusameti</a:t>
            </a:r>
            <a:r>
              <a:rPr lang="et-EE" dirty="0"/>
              <a:t> </a:t>
            </a:r>
            <a:r>
              <a:rPr lang="en-US" dirty="0" err="1"/>
              <a:t>positsiooni</a:t>
            </a:r>
            <a:r>
              <a:rPr lang="et-EE" dirty="0"/>
              <a:t>.</a:t>
            </a:r>
          </a:p>
          <a:p>
            <a:pPr>
              <a:lnSpc>
                <a:spcPct val="110000"/>
              </a:lnSpc>
            </a:pPr>
            <a:r>
              <a:rPr lang="et-EE" dirty="0">
                <a:solidFill>
                  <a:schemeClr val="accent1"/>
                </a:solidFill>
              </a:rPr>
              <a:t>Võrreldes </a:t>
            </a:r>
            <a:r>
              <a:rPr lang="en-US" dirty="0" err="1">
                <a:solidFill>
                  <a:schemeClr val="accent1"/>
                </a:solidFill>
              </a:rPr>
              <a:t>eelmise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poolaastaga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t-EE" dirty="0"/>
              <a:t>on keskmine usaldus institutsioonide vastu pisut vähenenud (-0,2%). Statistilise vea piiri ületab kasvanud usaldus 3 institutsiooni, kõige enam Tarbijakaitse ja Tehnilise Järelevalve Ameti puhul. Usaldus on langenud 12 institutsioonil, neist 7-l statistiliselt oluliselt – kõige enam peaministri ja NATO puhul.</a:t>
            </a:r>
          </a:p>
          <a:p>
            <a:pPr lvl="0">
              <a:lnSpc>
                <a:spcPct val="110000"/>
              </a:lnSpc>
            </a:pPr>
            <a:r>
              <a:rPr lang="et-EE" dirty="0">
                <a:solidFill>
                  <a:srgbClr val="C00000"/>
                </a:solidFill>
              </a:rPr>
              <a:t>Võrreldes sama perioodiga aasta tagasi </a:t>
            </a:r>
            <a:r>
              <a:rPr lang="et-EE" dirty="0"/>
              <a:t>on muutus keskmises usalduses </a:t>
            </a:r>
            <a:r>
              <a:rPr lang="et-EE" dirty="0">
                <a:solidFill>
                  <a:srgbClr val="C00000"/>
                </a:solidFill>
              </a:rPr>
              <a:t>-3,7%. </a:t>
            </a:r>
            <a:r>
              <a:rPr lang="et-EE" dirty="0"/>
              <a:t>Välja arvatud Eesti Pank, on teatud usalduse langus täheldatav kõigi vaadeldud institutsioonide puhul. Statistiliselt usaldusväärseks saab langust usalduses pidada 15 institutsiooni, kõige enam presidendi, Eesti eraringhäälingu ja NATO puhul.  </a:t>
            </a:r>
          </a:p>
        </p:txBody>
      </p:sp>
    </p:spTree>
    <p:extLst>
      <p:ext uri="{BB962C8B-B14F-4D97-AF65-F5344CB8AC3E}">
        <p14:creationId xmlns:p14="http://schemas.microsoft.com/office/powerpoint/2010/main" val="117503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8CB9B-8A3F-4040-8D8E-5A03BEE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EBA509-AE19-2C46-B920-AC0D2484BF6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6"/>
            <a:ext cx="10051312" cy="642677"/>
          </a:xfrm>
        </p:spPr>
        <p:txBody>
          <a:bodyPr>
            <a:normAutofit/>
          </a:bodyPr>
          <a:lstStyle/>
          <a:p>
            <a:r>
              <a:rPr lang="et-EE" dirty="0"/>
              <a:t>Päästeameti, Häirekeskuse ning Politsei- ja piirivalveameti usalduse (täielikult + pigem usaldab) muutus ajas, %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729FA7-86D6-4809-A9C0-2AAA4ED98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58CB9B-8A3F-4040-8D8E-5A03BEE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Institutsioonide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EBA509-AE19-2C46-B920-AC0D2484BF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Keskmine usaldus kokku (täielikult + pigem usaldab)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DE5C2E-66E7-42E0-8597-8D537A274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D612-3114-CF4E-829E-B9DD436BB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usaldusnäitajad on järgmised: </a:t>
            </a:r>
          </a:p>
          <a:p>
            <a:pPr lvl="1"/>
            <a:r>
              <a:rPr lang="et-EE" dirty="0"/>
              <a:t>usaldusväärseks pidajaid keskmiselt </a:t>
            </a:r>
            <a:r>
              <a:rPr lang="et-EE" b="1" dirty="0"/>
              <a:t>95%, </a:t>
            </a:r>
            <a:r>
              <a:rPr lang="et-EE" dirty="0"/>
              <a:t>sh täiesti usaldusväärseks pidajaid 56%;</a:t>
            </a:r>
          </a:p>
          <a:p>
            <a:pPr lvl="1"/>
            <a:r>
              <a:rPr lang="et-EE" dirty="0"/>
              <a:t>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on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t-EE" dirty="0"/>
              <a:t>eelmise poolaasta</a:t>
            </a:r>
            <a:r>
              <a:rPr lang="en-US" dirty="0"/>
              <a:t>ga </a:t>
            </a:r>
            <a:r>
              <a:rPr lang="et-EE" dirty="0"/>
              <a:t>kasvanud</a:t>
            </a:r>
            <a:r>
              <a:rPr lang="en-US" dirty="0"/>
              <a:t> </a:t>
            </a:r>
            <a:r>
              <a:rPr lang="et-EE" dirty="0"/>
              <a:t>+0,7</a:t>
            </a:r>
            <a:r>
              <a:rPr lang="en-US" dirty="0"/>
              <a:t>% (</a:t>
            </a:r>
            <a:r>
              <a:rPr lang="et-EE" dirty="0"/>
              <a:t>ei ole</a:t>
            </a:r>
            <a:r>
              <a:rPr lang="en-US" dirty="0"/>
              <a:t> 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n-US" dirty="0" err="1"/>
              <a:t>oluline</a:t>
            </a:r>
            <a:r>
              <a:rPr lang="et-EE" dirty="0"/>
              <a:t> tõus</a:t>
            </a:r>
            <a:r>
              <a:rPr lang="en-US" dirty="0"/>
              <a:t>)</a:t>
            </a:r>
            <a:r>
              <a:rPr lang="et-EE" dirty="0"/>
              <a:t>; </a:t>
            </a:r>
          </a:p>
          <a:p>
            <a:pPr lvl="1"/>
            <a:r>
              <a:rPr lang="et-EE" dirty="0"/>
              <a:t>usaldusväärsuse põhjal 28 institutsiooni seas endiselt </a:t>
            </a:r>
            <a:r>
              <a:rPr lang="et-EE" b="1" dirty="0"/>
              <a:t>1. kohal, </a:t>
            </a:r>
            <a:r>
              <a:rPr lang="et-EE" dirty="0"/>
              <a:t>nagu kõigil vaadeldud perioodidel alates 2016.</a:t>
            </a:r>
            <a:r>
              <a:rPr lang="en-US" dirty="0"/>
              <a:t> </a:t>
            </a:r>
            <a:r>
              <a:rPr lang="en-US" dirty="0" err="1"/>
              <a:t>aastast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ebausaldusväärseks pidajaid </a:t>
            </a:r>
            <a:r>
              <a:rPr lang="et-EE" b="1" dirty="0"/>
              <a:t>2%, </a:t>
            </a:r>
            <a:r>
              <a:rPr lang="et-EE" dirty="0"/>
              <a:t>sh üldse ei usalda 1%;</a:t>
            </a:r>
            <a:endParaRPr lang="en-US" dirty="0"/>
          </a:p>
          <a:p>
            <a:pPr lvl="1"/>
            <a:r>
              <a:rPr lang="et-EE" dirty="0"/>
              <a:t>ebausaldusväärseks pidaja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osakaal</a:t>
            </a:r>
            <a:r>
              <a:rPr lang="en-US" dirty="0"/>
              <a:t> </a:t>
            </a:r>
            <a:r>
              <a:rPr lang="et-EE" dirty="0"/>
              <a:t>ei </a:t>
            </a:r>
            <a:r>
              <a:rPr lang="en-US" dirty="0"/>
              <a:t>ole </a:t>
            </a:r>
            <a:r>
              <a:rPr lang="en-US" dirty="0" err="1"/>
              <a:t>võrreldes</a:t>
            </a:r>
            <a:r>
              <a:rPr lang="en-US" dirty="0"/>
              <a:t> </a:t>
            </a:r>
            <a:r>
              <a:rPr lang="en-US" dirty="0" err="1"/>
              <a:t>eelmise</a:t>
            </a:r>
            <a:r>
              <a:rPr lang="en-US" dirty="0"/>
              <a:t> </a:t>
            </a:r>
            <a:r>
              <a:rPr lang="en-US" dirty="0" err="1"/>
              <a:t>poolaastaga</a:t>
            </a:r>
            <a:r>
              <a:rPr lang="en-US" dirty="0"/>
              <a:t> </a:t>
            </a:r>
            <a:r>
              <a:rPr lang="et-EE" dirty="0"/>
              <a:t>peaaegu </a:t>
            </a:r>
            <a:r>
              <a:rPr lang="en-US" dirty="0" err="1"/>
              <a:t>muutunud</a:t>
            </a:r>
            <a:r>
              <a:rPr lang="en-US" dirty="0"/>
              <a:t> (-0,</a:t>
            </a:r>
            <a:r>
              <a:rPr lang="et-EE" dirty="0"/>
              <a:t>8</a:t>
            </a:r>
            <a:r>
              <a:rPr lang="en-US" dirty="0"/>
              <a:t>%, </a:t>
            </a:r>
            <a:r>
              <a:rPr lang="et-EE" dirty="0"/>
              <a:t> ei </a:t>
            </a:r>
            <a:r>
              <a:rPr lang="en-US" dirty="0"/>
              <a:t>ole </a:t>
            </a:r>
            <a:r>
              <a:rPr lang="en-US" dirty="0" err="1"/>
              <a:t>statistiliselt</a:t>
            </a:r>
            <a:r>
              <a:rPr lang="en-US" dirty="0"/>
              <a:t> </a:t>
            </a:r>
            <a:r>
              <a:rPr lang="en-US" dirty="0" err="1"/>
              <a:t>oluline</a:t>
            </a:r>
            <a:r>
              <a:rPr lang="en-US" dirty="0"/>
              <a:t>)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usaldussaldo (usaldajate ja mitteusaldajate vahe) </a:t>
            </a:r>
            <a:r>
              <a:rPr lang="et-EE" b="1" dirty="0"/>
              <a:t>93%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ka usaldussaldo põhjal 28 institutsiooni seas </a:t>
            </a:r>
            <a:r>
              <a:rPr lang="et-EE" b="1" dirty="0"/>
              <a:t>1. kohal</a:t>
            </a:r>
            <a:r>
              <a:rPr lang="et-EE" dirty="0"/>
              <a:t>, nagu varemgi.</a:t>
            </a:r>
          </a:p>
          <a:p>
            <a:r>
              <a:rPr lang="et-EE" dirty="0"/>
              <a:t>Usaldus </a:t>
            </a:r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vastu on väga suur kõigis demograafilistes gruppides. Keskmisest pisut enam on see täheldatav:</a:t>
            </a:r>
          </a:p>
          <a:p>
            <a:pPr lvl="1"/>
            <a:r>
              <a:rPr lang="et-EE" dirty="0"/>
              <a:t>18–24 ja üle 64aastaste,</a:t>
            </a:r>
          </a:p>
          <a:p>
            <a:pPr lvl="1"/>
            <a:r>
              <a:rPr lang="et-EE" dirty="0"/>
              <a:t>alg- ja põhiharidusega,  </a:t>
            </a:r>
          </a:p>
          <a:p>
            <a:pPr lvl="1"/>
            <a:r>
              <a:rPr lang="et-EE" dirty="0"/>
              <a:t>eestikeelsete,</a:t>
            </a:r>
          </a:p>
          <a:p>
            <a:pPr lvl="1"/>
            <a:r>
              <a:rPr lang="et-EE" dirty="0"/>
              <a:t>oskustööliste ja mittetöötavate,</a:t>
            </a:r>
          </a:p>
          <a:p>
            <a:pPr lvl="1"/>
            <a:r>
              <a:rPr lang="et-EE" dirty="0"/>
              <a:t>Lääne- ja Kesk-Eesti,</a:t>
            </a:r>
          </a:p>
          <a:p>
            <a:pPr lvl="1"/>
            <a:r>
              <a:rPr lang="et-EE" dirty="0"/>
              <a:t>maaelanike,</a:t>
            </a:r>
          </a:p>
          <a:p>
            <a:pPr lvl="1"/>
            <a:r>
              <a:rPr lang="et-EE" dirty="0"/>
              <a:t>suurema sissetulekuga (neto al.750 eurot pereliikme kohta) seas.</a:t>
            </a:r>
          </a:p>
          <a:p>
            <a:r>
              <a:rPr lang="et-EE" dirty="0">
                <a:solidFill>
                  <a:schemeClr val="accent1"/>
                </a:solidFill>
              </a:rPr>
              <a:t>Päästeameti </a:t>
            </a:r>
            <a:r>
              <a:rPr lang="et-EE" dirty="0"/>
              <a:t>mitteusaldajaid on keskmisest pisut enam 25–34aastaste, mitte-eestlaste, suurte linnade</a:t>
            </a:r>
            <a:r>
              <a:rPr lang="en-US" dirty="0"/>
              <a:t> ja</a:t>
            </a:r>
            <a:r>
              <a:rPr lang="et-EE" dirty="0"/>
              <a:t> Kirde-Eesti, madalama sissetulekuga </a:t>
            </a:r>
            <a:r>
              <a:rPr lang="en-US" dirty="0" err="1"/>
              <a:t>elanike</a:t>
            </a:r>
            <a:r>
              <a:rPr lang="et-EE" dirty="0"/>
              <a:t> seas.</a:t>
            </a:r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7BA9-27E3-F64B-B68B-1FEC7BB0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D8A950-2287-0342-8CFD-0B4F1869E4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</p:spTree>
    <p:extLst>
      <p:ext uri="{BB962C8B-B14F-4D97-AF65-F5344CB8AC3E}">
        <p14:creationId xmlns:p14="http://schemas.microsoft.com/office/powerpoint/2010/main" val="179939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30D457-4D0C-45BE-836F-2CA9B7459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2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Muutus ajas, %</a:t>
            </a:r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83EE66-C728-4316-BD81-F27B24EED5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40DAA-4DBB-B14F-96EA-18B094F0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Päästeameti usaldusväärsus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E49FDF-0C60-0947-953F-B4F1DC41F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Koha muutus ajas, %</a:t>
            </a:r>
          </a:p>
          <a:p>
            <a:endParaRPr lang="et-EE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C1903E-C676-4276-ABD8-58733436F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4235" y="1500103"/>
            <a:ext cx="10047079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2940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6181</TotalTime>
  <Words>1084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TU_2018_ppt</vt:lpstr>
      <vt:lpstr>Institutsioonide usaldusväärsus</vt:lpstr>
      <vt:lpstr>Metoodika</vt:lpstr>
      <vt:lpstr>Institutsioonide usaldusväärsus</vt:lpstr>
      <vt:lpstr>Institutsioonide usaldusväärsus</vt:lpstr>
      <vt:lpstr>Institutsioonide usaldusväärsus</vt:lpstr>
      <vt:lpstr>Päästeameti usaldusväärsus</vt:lpstr>
      <vt:lpstr>Päästeameti usaldusväärsus</vt:lpstr>
      <vt:lpstr>Päästeameti usaldusväärsus</vt:lpstr>
      <vt:lpstr>Päästeameti usaldusväärsus</vt:lpstr>
      <vt:lpstr>Päästeameti usaldusväärsus</vt:lpstr>
      <vt:lpstr>Häirekeskuse usaldusväärsus</vt:lpstr>
      <vt:lpstr>Häirekeskuse usaldusväärsus</vt:lpstr>
      <vt:lpstr>Häirekeskuse usaldusväärsus</vt:lpstr>
      <vt:lpstr>Häirekeskuse usaldusväärsus</vt:lpstr>
      <vt:lpstr>Häirekeskuse usaldusväärsus</vt:lpstr>
      <vt:lpstr>Politsei- ja Piirivalveameti usaldusväärsus</vt:lpstr>
      <vt:lpstr>Politsei- ja Piirivalveameti usaldusväärsus</vt:lpstr>
      <vt:lpstr>Politsei- ja Piirivalveameti usaldusväärsus</vt:lpstr>
      <vt:lpstr>Politsei- ja Piirivalveameti usaldusväärsus</vt:lpstr>
      <vt:lpstr>Politsei- ja Piirivalveameti usaldusväärsus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Institutsioonide usaldusväärsus</dc:title>
  <dc:creator>Liis Grünberg</dc:creator>
  <cp:lastModifiedBy>Krystiine Liiv</cp:lastModifiedBy>
  <cp:revision>306</cp:revision>
  <dcterms:created xsi:type="dcterms:W3CDTF">2018-05-29T09:09:38Z</dcterms:created>
  <dcterms:modified xsi:type="dcterms:W3CDTF">2025-06-02T13:07:46Z</dcterms:modified>
</cp:coreProperties>
</file>