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31" r:id="rId3"/>
    <p:sldId id="332" r:id="rId4"/>
    <p:sldId id="293" r:id="rId5"/>
    <p:sldId id="328" r:id="rId6"/>
    <p:sldId id="283" r:id="rId7"/>
    <p:sldId id="284" r:id="rId8"/>
    <p:sldId id="301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58" r:id="rId17"/>
    <p:sldId id="279" r:id="rId18"/>
    <p:sldId id="282" r:id="rId19"/>
    <p:sldId id="281" r:id="rId20"/>
    <p:sldId id="277" r:id="rId21"/>
  </p:sldIdLst>
  <p:sldSz cx="12192000" cy="6858000"/>
  <p:notesSz cx="6858000" cy="9144000"/>
  <p:defaultTextStyle>
    <a:defPPr>
      <a:defRPr lang="et-E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69" y="91"/>
      </p:cViewPr>
      <p:guideLst>
        <p:guide orient="horz" pos="2160"/>
        <p:guide pos="384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1\iCloudDrive\T&#246;&#246;asjad\Institutsioonid\Institutsioonid%20II%202024\2024%2005%20institutsioonide%20joonis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803242023207636"/>
          <c:y val="2.3756504121195381E-2"/>
          <c:w val="0.69341856385478995"/>
          <c:h val="0.957546417808885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sotsdem!$C$110</c:f>
              <c:strCache>
                <c:ptCount val="1"/>
                <c:pt idx="0">
                  <c:v>Täielikult usaldan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sotsdem!$B$111:$B$136</c:f>
              <c:strCache>
                <c:ptCount val="26"/>
                <c:pt idx="0">
                  <c:v>KESKMINE</c:v>
                </c:pt>
                <c:pt idx="1">
                  <c:v>SUGU</c:v>
                </c:pt>
                <c:pt idx="2">
                  <c:v>Mees</c:v>
                </c:pt>
                <c:pt idx="3">
                  <c:v>Naine</c:v>
                </c:pt>
                <c:pt idx="4">
                  <c:v>VANUS</c:v>
                </c:pt>
                <c:pt idx="5">
                  <c:v>15-24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65+</c:v>
                </c:pt>
                <c:pt idx="11">
                  <c:v>HARIDUS</c:v>
                </c:pt>
                <c:pt idx="12">
                  <c:v>Alg- või põhi-</c:v>
                </c:pt>
                <c:pt idx="13">
                  <c:v>Kutse-, kesk-</c:v>
                </c:pt>
                <c:pt idx="14">
                  <c:v>Kõrg-</c:v>
                </c:pt>
                <c:pt idx="15">
                  <c:v>SUHTLUSKEEL</c:v>
                </c:pt>
                <c:pt idx="16">
                  <c:v>Eesti</c:v>
                </c:pt>
                <c:pt idx="17">
                  <c:v>Muu</c:v>
                </c:pt>
                <c:pt idx="18">
                  <c:v>STAATUS</c:v>
                </c:pt>
                <c:pt idx="19">
                  <c:v>Juht, tippspetsialist</c:v>
                </c:pt>
                <c:pt idx="20">
                  <c:v>Keskastme spetsialist</c:v>
                </c:pt>
                <c:pt idx="21">
                  <c:v>Oskustööline</c:v>
                </c:pt>
                <c:pt idx="22">
                  <c:v>Muu töötav</c:v>
                </c:pt>
                <c:pt idx="23">
                  <c:v>(Üli)õpilane</c:v>
                </c:pt>
                <c:pt idx="24">
                  <c:v>Pensionär</c:v>
                </c:pt>
                <c:pt idx="25">
                  <c:v>Muu mittetöötav</c:v>
                </c:pt>
              </c:strCache>
            </c:strRef>
          </c:cat>
          <c:val>
            <c:numRef>
              <c:f>sotsdem!$C$111:$C$136</c:f>
              <c:numCache>
                <c:formatCode>General</c:formatCode>
                <c:ptCount val="26"/>
                <c:pt idx="0" formatCode="0">
                  <c:v>63.737711527815051</c:v>
                </c:pt>
                <c:pt idx="2" formatCode="0">
                  <c:v>63.009458103426439</c:v>
                </c:pt>
                <c:pt idx="3" formatCode="0">
                  <c:v>64.369042588780147</c:v>
                </c:pt>
                <c:pt idx="5" formatCode="0">
                  <c:v>64.023502864491903</c:v>
                </c:pt>
                <c:pt idx="6" formatCode="0">
                  <c:v>63.594813341128344</c:v>
                </c:pt>
                <c:pt idx="7" formatCode="0">
                  <c:v>55.409227867526369</c:v>
                </c:pt>
                <c:pt idx="8" formatCode="0">
                  <c:v>59.109489275173679</c:v>
                </c:pt>
                <c:pt idx="9" formatCode="0">
                  <c:v>60.946509617194984</c:v>
                </c:pt>
                <c:pt idx="10" formatCode="0">
                  <c:v>74.423508153305434</c:v>
                </c:pt>
                <c:pt idx="12" formatCode="0">
                  <c:v>53.370042670856179</c:v>
                </c:pt>
                <c:pt idx="13" formatCode="0">
                  <c:v>65.877474002560575</c:v>
                </c:pt>
                <c:pt idx="14" formatCode="0">
                  <c:v>65.555193002031061</c:v>
                </c:pt>
                <c:pt idx="16" formatCode="0">
                  <c:v>69.557187780466435</c:v>
                </c:pt>
                <c:pt idx="17" formatCode="0">
                  <c:v>51.688399656846457</c:v>
                </c:pt>
                <c:pt idx="19" formatCode="0">
                  <c:v>66.439462702473719</c:v>
                </c:pt>
                <c:pt idx="20" formatCode="0">
                  <c:v>65.475167132357086</c:v>
                </c:pt>
                <c:pt idx="21" formatCode="0">
                  <c:v>56.246207416584859</c:v>
                </c:pt>
                <c:pt idx="22" formatCode="0">
                  <c:v>37.548962930510427</c:v>
                </c:pt>
                <c:pt idx="23" formatCode="0">
                  <c:v>69.288104731997549</c:v>
                </c:pt>
                <c:pt idx="24" formatCode="0">
                  <c:v>72.223827811730843</c:v>
                </c:pt>
                <c:pt idx="25" formatCode="0">
                  <c:v>48.38779455608509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4-4360-94F8-EFDF3E424278}"/>
            </c:ext>
          </c:extLst>
        </c:ser>
        <c:ser>
          <c:idx val="1"/>
          <c:order val="1"/>
          <c:tx>
            <c:strRef>
              <c:f>sotsdem!$D$110</c:f>
              <c:strCache>
                <c:ptCount val="1"/>
                <c:pt idx="0">
                  <c:v>Pigem usaldan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sotsdem!$B$111:$B$136</c:f>
              <c:strCache>
                <c:ptCount val="26"/>
                <c:pt idx="0">
                  <c:v>KESKMINE</c:v>
                </c:pt>
                <c:pt idx="1">
                  <c:v>SUGU</c:v>
                </c:pt>
                <c:pt idx="2">
                  <c:v>Mees</c:v>
                </c:pt>
                <c:pt idx="3">
                  <c:v>Naine</c:v>
                </c:pt>
                <c:pt idx="4">
                  <c:v>VANUS</c:v>
                </c:pt>
                <c:pt idx="5">
                  <c:v>15-24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65+</c:v>
                </c:pt>
                <c:pt idx="11">
                  <c:v>HARIDUS</c:v>
                </c:pt>
                <c:pt idx="12">
                  <c:v>Alg- või põhi-</c:v>
                </c:pt>
                <c:pt idx="13">
                  <c:v>Kutse-, kesk-</c:v>
                </c:pt>
                <c:pt idx="14">
                  <c:v>Kõrg-</c:v>
                </c:pt>
                <c:pt idx="15">
                  <c:v>SUHTLUSKEEL</c:v>
                </c:pt>
                <c:pt idx="16">
                  <c:v>Eesti</c:v>
                </c:pt>
                <c:pt idx="17">
                  <c:v>Muu</c:v>
                </c:pt>
                <c:pt idx="18">
                  <c:v>STAATUS</c:v>
                </c:pt>
                <c:pt idx="19">
                  <c:v>Juht, tippspetsialist</c:v>
                </c:pt>
                <c:pt idx="20">
                  <c:v>Keskastme spetsialist</c:v>
                </c:pt>
                <c:pt idx="21">
                  <c:v>Oskustööline</c:v>
                </c:pt>
                <c:pt idx="22">
                  <c:v>Muu töötav</c:v>
                </c:pt>
                <c:pt idx="23">
                  <c:v>(Üli)õpilane</c:v>
                </c:pt>
                <c:pt idx="24">
                  <c:v>Pensionär</c:v>
                </c:pt>
                <c:pt idx="25">
                  <c:v>Muu mittetöötav</c:v>
                </c:pt>
              </c:strCache>
            </c:strRef>
          </c:cat>
          <c:val>
            <c:numRef>
              <c:f>sotsdem!$D$111:$D$136</c:f>
              <c:numCache>
                <c:formatCode>General</c:formatCode>
                <c:ptCount val="26"/>
                <c:pt idx="0" formatCode="0">
                  <c:v>31.696150870404288</c:v>
                </c:pt>
                <c:pt idx="2" formatCode="0">
                  <c:v>30.452158077774559</c:v>
                </c:pt>
                <c:pt idx="3" formatCode="0">
                  <c:v>32.774582173714926</c:v>
                </c:pt>
                <c:pt idx="5" formatCode="0">
                  <c:v>34.77190976971238</c:v>
                </c:pt>
                <c:pt idx="6" formatCode="0">
                  <c:v>29.28850004528601</c:v>
                </c:pt>
                <c:pt idx="7" formatCode="0">
                  <c:v>36.279981524470202</c:v>
                </c:pt>
                <c:pt idx="8" formatCode="0">
                  <c:v>37.551104642809634</c:v>
                </c:pt>
                <c:pt idx="9" formatCode="0">
                  <c:v>36.968634193788226</c:v>
                </c:pt>
                <c:pt idx="10" formatCode="0">
                  <c:v>21.612731451870477</c:v>
                </c:pt>
                <c:pt idx="12" formatCode="0">
                  <c:v>39.154729905549203</c:v>
                </c:pt>
                <c:pt idx="13" formatCode="0">
                  <c:v>29.622719955260226</c:v>
                </c:pt>
                <c:pt idx="14" formatCode="0">
                  <c:v>31.316180485309001</c:v>
                </c:pt>
                <c:pt idx="16" formatCode="0">
                  <c:v>26.639979783466789</c:v>
                </c:pt>
                <c:pt idx="17" formatCode="0">
                  <c:v>42.165028077649083</c:v>
                </c:pt>
                <c:pt idx="19" formatCode="0">
                  <c:v>30.240278646108997</c:v>
                </c:pt>
                <c:pt idx="20" formatCode="0">
                  <c:v>32.547035433966826</c:v>
                </c:pt>
                <c:pt idx="21" formatCode="0">
                  <c:v>37.309272412949646</c:v>
                </c:pt>
                <c:pt idx="22" formatCode="0">
                  <c:v>52.012697495956075</c:v>
                </c:pt>
                <c:pt idx="23" formatCode="0">
                  <c:v>30.711895268002458</c:v>
                </c:pt>
                <c:pt idx="24" formatCode="0">
                  <c:v>23.539573284027391</c:v>
                </c:pt>
                <c:pt idx="25" formatCode="0">
                  <c:v>39.302354599200065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F4-4360-94F8-EFDF3E424278}"/>
            </c:ext>
          </c:extLst>
        </c:ser>
        <c:ser>
          <c:idx val="4"/>
          <c:order val="2"/>
          <c:tx>
            <c:strRef>
              <c:f>sotsdem!$E$110</c:f>
              <c:strCache>
                <c:ptCount val="1"/>
                <c:pt idx="0">
                  <c:v>Ei oska öelda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/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sotsdem!$B$111:$B$136</c:f>
              <c:strCache>
                <c:ptCount val="26"/>
                <c:pt idx="0">
                  <c:v>KESKMINE</c:v>
                </c:pt>
                <c:pt idx="1">
                  <c:v>SUGU</c:v>
                </c:pt>
                <c:pt idx="2">
                  <c:v>Mees</c:v>
                </c:pt>
                <c:pt idx="3">
                  <c:v>Naine</c:v>
                </c:pt>
                <c:pt idx="4">
                  <c:v>VANUS</c:v>
                </c:pt>
                <c:pt idx="5">
                  <c:v>15-24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65+</c:v>
                </c:pt>
                <c:pt idx="11">
                  <c:v>HARIDUS</c:v>
                </c:pt>
                <c:pt idx="12">
                  <c:v>Alg- või põhi-</c:v>
                </c:pt>
                <c:pt idx="13">
                  <c:v>Kutse-, kesk-</c:v>
                </c:pt>
                <c:pt idx="14">
                  <c:v>Kõrg-</c:v>
                </c:pt>
                <c:pt idx="15">
                  <c:v>SUHTLUSKEEL</c:v>
                </c:pt>
                <c:pt idx="16">
                  <c:v>Eesti</c:v>
                </c:pt>
                <c:pt idx="17">
                  <c:v>Muu</c:v>
                </c:pt>
                <c:pt idx="18">
                  <c:v>STAATUS</c:v>
                </c:pt>
                <c:pt idx="19">
                  <c:v>Juht, tippspetsialist</c:v>
                </c:pt>
                <c:pt idx="20">
                  <c:v>Keskastme spetsialist</c:v>
                </c:pt>
                <c:pt idx="21">
                  <c:v>Oskustööline</c:v>
                </c:pt>
                <c:pt idx="22">
                  <c:v>Muu töötav</c:v>
                </c:pt>
                <c:pt idx="23">
                  <c:v>(Üli)õpilane</c:v>
                </c:pt>
                <c:pt idx="24">
                  <c:v>Pensionär</c:v>
                </c:pt>
                <c:pt idx="25">
                  <c:v>Muu mittetöötav</c:v>
                </c:pt>
              </c:strCache>
            </c:strRef>
          </c:cat>
          <c:val>
            <c:numRef>
              <c:f>sotsdem!$E$111:$E$136</c:f>
              <c:numCache>
                <c:formatCode>General</c:formatCode>
                <c:ptCount val="26"/>
                <c:pt idx="0" formatCode="0">
                  <c:v>2.2608915202718212</c:v>
                </c:pt>
                <c:pt idx="2" formatCode="0">
                  <c:v>3.1841804990879612</c:v>
                </c:pt>
                <c:pt idx="3" formatCode="0">
                  <c:v>1.4604819498496349</c:v>
                </c:pt>
                <c:pt idx="5" formatCode="0">
                  <c:v>0</c:v>
                </c:pt>
                <c:pt idx="6" formatCode="0">
                  <c:v>2.8571460494273291</c:v>
                </c:pt>
                <c:pt idx="7" formatCode="0">
                  <c:v>4.0838978308791685</c:v>
                </c:pt>
                <c:pt idx="8" formatCode="0">
                  <c:v>0.64408280325210499</c:v>
                </c:pt>
                <c:pt idx="9" formatCode="0">
                  <c:v>0.5662096052676221</c:v>
                </c:pt>
                <c:pt idx="10" formatCode="0">
                  <c:v>3.6024042215058865</c:v>
                </c:pt>
                <c:pt idx="12" formatCode="0">
                  <c:v>2.8782536283642748</c:v>
                </c:pt>
                <c:pt idx="13" formatCode="0">
                  <c:v>2.5331428772176476</c:v>
                </c:pt>
                <c:pt idx="14" formatCode="0">
                  <c:v>1.4585482199148161</c:v>
                </c:pt>
                <c:pt idx="16" formatCode="0">
                  <c:v>1.8877846044811077</c:v>
                </c:pt>
                <c:pt idx="17" formatCode="0">
                  <c:v>3.033414921759936</c:v>
                </c:pt>
                <c:pt idx="19" formatCode="0">
                  <c:v>2.1486551551357151</c:v>
                </c:pt>
                <c:pt idx="20" formatCode="0">
                  <c:v>0.43034220330090867</c:v>
                </c:pt>
                <c:pt idx="21" formatCode="0">
                  <c:v>3.419382462205804</c:v>
                </c:pt>
                <c:pt idx="22" formatCode="0">
                  <c:v>0</c:v>
                </c:pt>
                <c:pt idx="23" formatCode="0">
                  <c:v>0</c:v>
                </c:pt>
                <c:pt idx="24" formatCode="0">
                  <c:v>2.9912849778303863</c:v>
                </c:pt>
                <c:pt idx="25" formatCode="0">
                  <c:v>5.2653616770034031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F4-4360-94F8-EFDF3E424278}"/>
            </c:ext>
          </c:extLst>
        </c:ser>
        <c:ser>
          <c:idx val="3"/>
          <c:order val="3"/>
          <c:tx>
            <c:strRef>
              <c:f>sotsdem!$F$110</c:f>
              <c:strCache>
                <c:ptCount val="1"/>
                <c:pt idx="0">
                  <c:v>Pigem ei usalda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sotsdem!$B$111:$B$136</c:f>
              <c:strCache>
                <c:ptCount val="26"/>
                <c:pt idx="0">
                  <c:v>KESKMINE</c:v>
                </c:pt>
                <c:pt idx="1">
                  <c:v>SUGU</c:v>
                </c:pt>
                <c:pt idx="2">
                  <c:v>Mees</c:v>
                </c:pt>
                <c:pt idx="3">
                  <c:v>Naine</c:v>
                </c:pt>
                <c:pt idx="4">
                  <c:v>VANUS</c:v>
                </c:pt>
                <c:pt idx="5">
                  <c:v>15-24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65+</c:v>
                </c:pt>
                <c:pt idx="11">
                  <c:v>HARIDUS</c:v>
                </c:pt>
                <c:pt idx="12">
                  <c:v>Alg- või põhi-</c:v>
                </c:pt>
                <c:pt idx="13">
                  <c:v>Kutse-, kesk-</c:v>
                </c:pt>
                <c:pt idx="14">
                  <c:v>Kõrg-</c:v>
                </c:pt>
                <c:pt idx="15">
                  <c:v>SUHTLUSKEEL</c:v>
                </c:pt>
                <c:pt idx="16">
                  <c:v>Eesti</c:v>
                </c:pt>
                <c:pt idx="17">
                  <c:v>Muu</c:v>
                </c:pt>
                <c:pt idx="18">
                  <c:v>STAATUS</c:v>
                </c:pt>
                <c:pt idx="19">
                  <c:v>Juht, tippspetsialist</c:v>
                </c:pt>
                <c:pt idx="20">
                  <c:v>Keskastme spetsialist</c:v>
                </c:pt>
                <c:pt idx="21">
                  <c:v>Oskustööline</c:v>
                </c:pt>
                <c:pt idx="22">
                  <c:v>Muu töötav</c:v>
                </c:pt>
                <c:pt idx="23">
                  <c:v>(Üli)õpilane</c:v>
                </c:pt>
                <c:pt idx="24">
                  <c:v>Pensionär</c:v>
                </c:pt>
                <c:pt idx="25">
                  <c:v>Muu mittetöötav</c:v>
                </c:pt>
              </c:strCache>
            </c:strRef>
          </c:cat>
          <c:val>
            <c:numRef>
              <c:f>sotsdem!$F$111:$F$136</c:f>
              <c:numCache>
                <c:formatCode>General</c:formatCode>
                <c:ptCount val="26"/>
                <c:pt idx="0" formatCode="0">
                  <c:v>1.7993040972305947</c:v>
                </c:pt>
                <c:pt idx="2" formatCode="0">
                  <c:v>2.4808510912131889</c:v>
                </c:pt>
                <c:pt idx="3" formatCode="0">
                  <c:v>1.2084633645971217</c:v>
                </c:pt>
                <c:pt idx="5" formatCode="0">
                  <c:v>0</c:v>
                </c:pt>
                <c:pt idx="6" formatCode="0">
                  <c:v>4.2595405641583559</c:v>
                </c:pt>
                <c:pt idx="7" formatCode="0">
                  <c:v>3.083626500880861</c:v>
                </c:pt>
                <c:pt idx="8" formatCode="0">
                  <c:v>2.2706301044836752</c:v>
                </c:pt>
                <c:pt idx="9" formatCode="0">
                  <c:v>0.67120985669246658</c:v>
                </c:pt>
                <c:pt idx="10" formatCode="0">
                  <c:v>0.3613561733182114</c:v>
                </c:pt>
                <c:pt idx="12" formatCode="0">
                  <c:v>3.7780770364629626</c:v>
                </c:pt>
                <c:pt idx="13" formatCode="0">
                  <c:v>1.4083584034441123</c:v>
                </c:pt>
                <c:pt idx="14" formatCode="0">
                  <c:v>1.4221147643568297</c:v>
                </c:pt>
                <c:pt idx="16" formatCode="0">
                  <c:v>1.7168569228813446</c:v>
                </c:pt>
                <c:pt idx="17" formatCode="0">
                  <c:v>1.9700121942284381</c:v>
                </c:pt>
                <c:pt idx="19" formatCode="0">
                  <c:v>0.83745778261940196</c:v>
                </c:pt>
                <c:pt idx="20" formatCode="0">
                  <c:v>1.1384288999914676</c:v>
                </c:pt>
                <c:pt idx="21" formatCode="0">
                  <c:v>2.3572217699240077</c:v>
                </c:pt>
                <c:pt idx="22" formatCode="0">
                  <c:v>10.438339573533499</c:v>
                </c:pt>
                <c:pt idx="23" formatCode="0">
                  <c:v>0</c:v>
                </c:pt>
                <c:pt idx="24" formatCode="0">
                  <c:v>0.82876344296865079</c:v>
                </c:pt>
                <c:pt idx="25" formatCode="0">
                  <c:v>5.441797615624461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F4-4360-94F8-EFDF3E424278}"/>
            </c:ext>
          </c:extLst>
        </c:ser>
        <c:ser>
          <c:idx val="2"/>
          <c:order val="4"/>
          <c:tx>
            <c:strRef>
              <c:f>sotsdem!$G$110</c:f>
              <c:strCache>
                <c:ptCount val="1"/>
                <c:pt idx="0">
                  <c:v>Üldse ei usalda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sotsdem!$B$111:$B$136</c:f>
              <c:strCache>
                <c:ptCount val="26"/>
                <c:pt idx="0">
                  <c:v>KESKMINE</c:v>
                </c:pt>
                <c:pt idx="1">
                  <c:v>SUGU</c:v>
                </c:pt>
                <c:pt idx="2">
                  <c:v>Mees</c:v>
                </c:pt>
                <c:pt idx="3">
                  <c:v>Naine</c:v>
                </c:pt>
                <c:pt idx="4">
                  <c:v>VANUS</c:v>
                </c:pt>
                <c:pt idx="5">
                  <c:v>15-24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65+</c:v>
                </c:pt>
                <c:pt idx="11">
                  <c:v>HARIDUS</c:v>
                </c:pt>
                <c:pt idx="12">
                  <c:v>Alg- või põhi-</c:v>
                </c:pt>
                <c:pt idx="13">
                  <c:v>Kutse-, kesk-</c:v>
                </c:pt>
                <c:pt idx="14">
                  <c:v>Kõrg-</c:v>
                </c:pt>
                <c:pt idx="15">
                  <c:v>SUHTLUSKEEL</c:v>
                </c:pt>
                <c:pt idx="16">
                  <c:v>Eesti</c:v>
                </c:pt>
                <c:pt idx="17">
                  <c:v>Muu</c:v>
                </c:pt>
                <c:pt idx="18">
                  <c:v>STAATUS</c:v>
                </c:pt>
                <c:pt idx="19">
                  <c:v>Juht, tippspetsialist</c:v>
                </c:pt>
                <c:pt idx="20">
                  <c:v>Keskastme spetsialist</c:v>
                </c:pt>
                <c:pt idx="21">
                  <c:v>Oskustööline</c:v>
                </c:pt>
                <c:pt idx="22">
                  <c:v>Muu töötav</c:v>
                </c:pt>
                <c:pt idx="23">
                  <c:v>(Üli)õpilane</c:v>
                </c:pt>
                <c:pt idx="24">
                  <c:v>Pensionär</c:v>
                </c:pt>
                <c:pt idx="25">
                  <c:v>Muu mittetöötav</c:v>
                </c:pt>
              </c:strCache>
            </c:strRef>
          </c:cat>
          <c:val>
            <c:numRef>
              <c:f>sotsdem!$G$111:$G$136</c:f>
              <c:numCache>
                <c:formatCode>General</c:formatCode>
                <c:ptCount val="26"/>
                <c:pt idx="0" formatCode="0">
                  <c:v>0.50594198427820614</c:v>
                </c:pt>
                <c:pt idx="2" formatCode="0">
                  <c:v>0.87335222849778116</c:v>
                </c:pt>
                <c:pt idx="3" formatCode="0">
                  <c:v>0.1874299230581381</c:v>
                </c:pt>
                <c:pt idx="5" formatCode="0">
                  <c:v>1.2045873657957533</c:v>
                </c:pt>
                <c:pt idx="6" formatCode="0">
                  <c:v>0</c:v>
                </c:pt>
                <c:pt idx="7" formatCode="0">
                  <c:v>1.1432662762434067</c:v>
                </c:pt>
                <c:pt idx="8" formatCode="0">
                  <c:v>0.42469317428096381</c:v>
                </c:pt>
                <c:pt idx="9" formatCode="0">
                  <c:v>0.84743672705674289</c:v>
                </c:pt>
                <c:pt idx="10" formatCode="0">
                  <c:v>0</c:v>
                </c:pt>
                <c:pt idx="12" formatCode="0">
                  <c:v>0.81889675876744705</c:v>
                </c:pt>
                <c:pt idx="13" formatCode="0">
                  <c:v>0.55830476151748554</c:v>
                </c:pt>
                <c:pt idx="14" formatCode="0">
                  <c:v>0.24796352838837168</c:v>
                </c:pt>
                <c:pt idx="16" formatCode="0">
                  <c:v>0.19819090870430725</c:v>
                </c:pt>
                <c:pt idx="17" formatCode="0">
                  <c:v>1.1431451495160556</c:v>
                </c:pt>
                <c:pt idx="19" formatCode="0">
                  <c:v>0.33414571366221585</c:v>
                </c:pt>
                <c:pt idx="20" formatCode="0">
                  <c:v>0.40902633038379632</c:v>
                </c:pt>
                <c:pt idx="21" formatCode="0">
                  <c:v>0.66791593833573115</c:v>
                </c:pt>
                <c:pt idx="22" formatCode="0">
                  <c:v>0</c:v>
                </c:pt>
                <c:pt idx="23" formatCode="0">
                  <c:v>0</c:v>
                </c:pt>
                <c:pt idx="24" formatCode="0">
                  <c:v>0.41655048344277956</c:v>
                </c:pt>
                <c:pt idx="25" formatCode="0">
                  <c:v>1.6026915520869427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F4-4360-94F8-EFDF3E4242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100"/>
        <c:axId val="-1730474896"/>
        <c:axId val="-1730492304"/>
        <c:extLst/>
      </c:barChart>
      <c:catAx>
        <c:axId val="-1730474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t-EE"/>
          </a:p>
        </c:txPr>
        <c:crossAx val="-1730492304"/>
        <c:crosses val="autoZero"/>
        <c:auto val="1"/>
        <c:lblAlgn val="ctr"/>
        <c:lblOffset val="100"/>
        <c:noMultiLvlLbl val="0"/>
      </c:catAx>
      <c:valAx>
        <c:axId val="-17304923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17304748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000">
          <a:latin typeface="Helvetica" pitchFamily="2" charset="0"/>
          <a:ea typeface="Verdana" pitchFamily="34" charset="0"/>
          <a:cs typeface="Verdana" pitchFamily="34" charset="0"/>
        </a:defRPr>
      </a:pPr>
      <a:endParaRPr lang="et-E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5920F-DBDF-4682-AF0D-20B5DE6449CE}" type="datetimeFigureOut">
              <a:rPr lang="et-EE" smtClean="0"/>
              <a:t>04.06.2024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9F2E-B96C-4345-88DE-D980811DCF1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9848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 Pilt vasak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5999" y="0"/>
            <a:ext cx="4408923" cy="6858000"/>
          </a:xfrm>
          <a:custGeom>
            <a:avLst/>
            <a:gdLst>
              <a:gd name="connsiteX0" fmla="*/ 0 w 4408923"/>
              <a:gd name="connsiteY0" fmla="*/ 0 h 6858000"/>
              <a:gd name="connsiteX1" fmla="*/ 4408923 w 4408923"/>
              <a:gd name="connsiteY1" fmla="*/ 0 h 6858000"/>
              <a:gd name="connsiteX2" fmla="*/ 4408923 w 4408923"/>
              <a:gd name="connsiteY2" fmla="*/ 6858000 h 6858000"/>
              <a:gd name="connsiteX3" fmla="*/ 0 w 4408923"/>
              <a:gd name="connsiteY3" fmla="*/ 6858000 h 6858000"/>
              <a:gd name="connsiteX4" fmla="*/ 0 w 4408923"/>
              <a:gd name="connsiteY4" fmla="*/ 6034725 h 6858000"/>
              <a:gd name="connsiteX5" fmla="*/ 208 w 4408923"/>
              <a:gd name="connsiteY5" fmla="*/ 6034804 h 6858000"/>
              <a:gd name="connsiteX6" fmla="*/ 376702 w 4408923"/>
              <a:gd name="connsiteY6" fmla="*/ 6098185 h 6858000"/>
              <a:gd name="connsiteX7" fmla="*/ 1681141 w 4408923"/>
              <a:gd name="connsiteY7" fmla="*/ 4860459 h 6858000"/>
              <a:gd name="connsiteX8" fmla="*/ 460294 w 4408923"/>
              <a:gd name="connsiteY8" fmla="*/ 3540207 h 6858000"/>
              <a:gd name="connsiteX9" fmla="*/ 387188 w 4408923"/>
              <a:gd name="connsiteY9" fmla="*/ 3538866 h 6858000"/>
              <a:gd name="connsiteX10" fmla="*/ 10193 w 4408923"/>
              <a:gd name="connsiteY10" fmla="*/ 3599167 h 6858000"/>
              <a:gd name="connsiteX11" fmla="*/ 0 w 4408923"/>
              <a:gd name="connsiteY11" fmla="*/ 3602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923" h="6858000">
                <a:moveTo>
                  <a:pt x="0" y="0"/>
                </a:moveTo>
                <a:lnTo>
                  <a:pt x="4408923" y="0"/>
                </a:lnTo>
                <a:lnTo>
                  <a:pt x="4408923" y="6858000"/>
                </a:lnTo>
                <a:lnTo>
                  <a:pt x="0" y="6858000"/>
                </a:lnTo>
                <a:lnTo>
                  <a:pt x="0" y="6034725"/>
                </a:lnTo>
                <a:lnTo>
                  <a:pt x="208" y="6034804"/>
                </a:lnTo>
                <a:cubicBezTo>
                  <a:pt x="118918" y="6073701"/>
                  <a:pt x="245346" y="6095777"/>
                  <a:pt x="376702" y="6098185"/>
                </a:cubicBezTo>
                <a:cubicBezTo>
                  <a:pt x="1077218" y="6111027"/>
                  <a:pt x="1658225" y="5559734"/>
                  <a:pt x="1681141" y="4860459"/>
                </a:cubicBezTo>
                <a:cubicBezTo>
                  <a:pt x="1704060" y="4161093"/>
                  <a:pt x="1160249" y="3573003"/>
                  <a:pt x="460294" y="3540207"/>
                </a:cubicBezTo>
                <a:lnTo>
                  <a:pt x="387188" y="3538866"/>
                </a:lnTo>
                <a:cubicBezTo>
                  <a:pt x="255819" y="3540201"/>
                  <a:pt x="129216" y="3561243"/>
                  <a:pt x="10193" y="3599167"/>
                </a:cubicBezTo>
                <a:lnTo>
                  <a:pt x="0" y="360297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6841" y="2533153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36839" y="5059254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1" y="3538801"/>
            <a:ext cx="1974433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620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itel pilt pare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783513" y="0"/>
            <a:ext cx="4408487" cy="6867525"/>
          </a:xfrm>
          <a:custGeom>
            <a:avLst/>
            <a:gdLst>
              <a:gd name="connsiteX0" fmla="*/ 0 w 4408487"/>
              <a:gd name="connsiteY0" fmla="*/ 0 h 6867525"/>
              <a:gd name="connsiteX1" fmla="*/ 4408487 w 4408487"/>
              <a:gd name="connsiteY1" fmla="*/ 0 h 6867525"/>
              <a:gd name="connsiteX2" fmla="*/ 4408487 w 4408487"/>
              <a:gd name="connsiteY2" fmla="*/ 6867525 h 6867525"/>
              <a:gd name="connsiteX3" fmla="*/ 0 w 4408487"/>
              <a:gd name="connsiteY3" fmla="*/ 6867525 h 6867525"/>
              <a:gd name="connsiteX4" fmla="*/ 0 w 4408487"/>
              <a:gd name="connsiteY4" fmla="*/ 6032186 h 6867525"/>
              <a:gd name="connsiteX5" fmla="*/ 108414 w 4408487"/>
              <a:gd name="connsiteY5" fmla="*/ 6062418 h 6867525"/>
              <a:gd name="connsiteX6" fmla="*/ 365715 w 4408487"/>
              <a:gd name="connsiteY6" fmla="*/ 6094106 h 6867525"/>
              <a:gd name="connsiteX7" fmla="*/ 1685089 w 4408487"/>
              <a:gd name="connsiteY7" fmla="*/ 4855586 h 6867525"/>
              <a:gd name="connsiteX8" fmla="*/ 456140 w 4408487"/>
              <a:gd name="connsiteY8" fmla="*/ 3527283 h 6867525"/>
              <a:gd name="connsiteX9" fmla="*/ 395862 w 4408487"/>
              <a:gd name="connsiteY9" fmla="*/ 3525881 h 6867525"/>
              <a:gd name="connsiteX10" fmla="*/ 15171 w 4408487"/>
              <a:gd name="connsiteY10" fmla="*/ 3582733 h 6867525"/>
              <a:gd name="connsiteX11" fmla="*/ 0 w 4408487"/>
              <a:gd name="connsiteY11" fmla="*/ 3588214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487" h="6867525">
                <a:moveTo>
                  <a:pt x="0" y="0"/>
                </a:moveTo>
                <a:lnTo>
                  <a:pt x="4408487" y="0"/>
                </a:lnTo>
                <a:lnTo>
                  <a:pt x="4408487" y="6867525"/>
                </a:lnTo>
                <a:lnTo>
                  <a:pt x="0" y="6867525"/>
                </a:lnTo>
                <a:lnTo>
                  <a:pt x="0" y="6032186"/>
                </a:lnTo>
                <a:lnTo>
                  <a:pt x="108414" y="6062418"/>
                </a:lnTo>
                <a:cubicBezTo>
                  <a:pt x="191366" y="6081203"/>
                  <a:pt x="277410" y="6092051"/>
                  <a:pt x="365715" y="6094106"/>
                </a:cubicBezTo>
                <a:cubicBezTo>
                  <a:pt x="1071950" y="6110541"/>
                  <a:pt x="1660107" y="5558428"/>
                  <a:pt x="1685089" y="4855586"/>
                </a:cubicBezTo>
                <a:cubicBezTo>
                  <a:pt x="1710082" y="4152430"/>
                  <a:pt x="1162112" y="3560159"/>
                  <a:pt x="456140" y="3527283"/>
                </a:cubicBezTo>
                <a:lnTo>
                  <a:pt x="395862" y="3525881"/>
                </a:lnTo>
                <a:cubicBezTo>
                  <a:pt x="263387" y="3525881"/>
                  <a:pt x="135534" y="3545773"/>
                  <a:pt x="15171" y="3582733"/>
                </a:cubicBezTo>
                <a:lnTo>
                  <a:pt x="0" y="35882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432434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5" y="3521459"/>
            <a:ext cx="1982054" cy="25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86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itel pilttaust tekst vas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00284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04/06/24</a:t>
            </a:fld>
            <a:endParaRPr lang="en-GB" sz="1404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327659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9424069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itel pilttaust tekst par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792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04/06/24</a:t>
            </a:fld>
            <a:endParaRPr lang="en-GB" sz="1404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0513" y="2327659"/>
            <a:ext cx="6121239" cy="2387600"/>
          </a:xfrm>
        </p:spPr>
        <p:txBody>
          <a:bodyPr anchor="b"/>
          <a:lstStyle>
            <a:lvl1pPr algn="r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50513" y="4989511"/>
            <a:ext cx="6121239" cy="155926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3870468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itel vahele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371" y="2573079"/>
            <a:ext cx="9051380" cy="861238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rgbClr val="AA1E3C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20371" y="3452844"/>
            <a:ext cx="9051380" cy="794602"/>
          </a:xfrm>
        </p:spPr>
        <p:txBody>
          <a:bodyPr>
            <a:normAutofit/>
          </a:bodyPr>
          <a:lstStyle>
            <a:lvl1pPr marL="0" indent="0" algn="l">
              <a:buNone/>
              <a:defRPr sz="60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2" y="2169001"/>
            <a:ext cx="1972111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675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id üks sisuk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139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id kaks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t-EE" dirty="0" err="1"/>
              <a:t>kljahsdkljhalkjshd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8186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id kolm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302487" y="1499191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8144" y="1499190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8113801" y="1499189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061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2488" y="365125"/>
            <a:ext cx="100513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488" y="1825625"/>
            <a:ext cx="100513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072" y="6031614"/>
            <a:ext cx="452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3A84B4-50EE-4E03-B6D7-AB5456BA3390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824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2" r:id="rId7"/>
    <p:sldLayoutId id="2147483666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A01E28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BE310B5-7391-3E4B-B678-43AC3E8712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6" r="28586"/>
          <a:stretch>
            <a:fillRect/>
          </a:stretch>
        </p:blipFill>
        <p:spPr/>
      </p:pic>
      <p:sp>
        <p:nvSpPr>
          <p:cNvPr id="67" name="Title 66"/>
          <p:cNvSpPr>
            <a:spLocks noGrp="1"/>
          </p:cNvSpPr>
          <p:nvPr>
            <p:ph type="ctrTitle"/>
          </p:nvPr>
        </p:nvSpPr>
        <p:spPr>
          <a:xfrm>
            <a:off x="5736839" y="2486261"/>
            <a:ext cx="6121239" cy="2387600"/>
          </a:xfrm>
        </p:spPr>
        <p:txBody>
          <a:bodyPr/>
          <a:lstStyle/>
          <a:p>
            <a:r>
              <a:rPr lang="en-GB" dirty="0" err="1"/>
              <a:t>Institutsioonide</a:t>
            </a:r>
            <a:r>
              <a:rPr lang="en-GB" dirty="0"/>
              <a:t> </a:t>
            </a:r>
            <a:r>
              <a:rPr lang="en-GB" dirty="0" err="1"/>
              <a:t>usaldusväärsus</a:t>
            </a:r>
            <a:endParaRPr lang="en-GB" dirty="0"/>
          </a:p>
        </p:txBody>
      </p:sp>
      <p:sp>
        <p:nvSpPr>
          <p:cNvPr id="68" name="Subtitle 6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t-EE" dirty="0"/>
              <a:t>I</a:t>
            </a:r>
            <a:r>
              <a:rPr lang="en-GB" dirty="0"/>
              <a:t> </a:t>
            </a:r>
            <a:r>
              <a:rPr lang="en-GB" dirty="0" err="1"/>
              <a:t>kvartal</a:t>
            </a:r>
            <a:r>
              <a:rPr lang="en-GB" dirty="0"/>
              <a:t> 202</a:t>
            </a:r>
            <a:r>
              <a:rPr lang="et-EE" dirty="0"/>
              <a:t>4</a:t>
            </a:r>
            <a:endParaRPr lang="en-GB" dirty="0"/>
          </a:p>
          <a:p>
            <a:r>
              <a:rPr lang="et-EE" dirty="0"/>
              <a:t>Siseministeerium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54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22E7-2AE8-D444-94F5-70F533DF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88" y="408040"/>
            <a:ext cx="10051312" cy="425303"/>
          </a:xfrm>
        </p:spPr>
        <p:txBody>
          <a:bodyPr/>
          <a:lstStyle/>
          <a:p>
            <a:r>
              <a:rPr lang="et-EE" dirty="0"/>
              <a:t>Päästeameti usaldusväärsus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82E640E-804A-9249-B729-D8F175A3C7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Erinevate taustaandmete lõikes, %</a:t>
            </a:r>
          </a:p>
          <a:p>
            <a:endParaRPr lang="et-EE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B219801-E282-4229-B5B5-4C5B19F129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82" y="1498600"/>
            <a:ext cx="4855861" cy="48863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3A1AC1-27AE-DC46-87CB-2AF6F76681CE}"/>
              </a:ext>
            </a:extLst>
          </p:cNvPr>
          <p:cNvCxnSpPr/>
          <p:nvPr/>
        </p:nvCxnSpPr>
        <p:spPr>
          <a:xfrm>
            <a:off x="5827059" y="1563017"/>
            <a:ext cx="0" cy="48855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67DE8E2-1963-4D75-AAB6-9055DA24EBD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E225EAF-90E7-0243-842B-1622F5063630}"/>
              </a:ext>
            </a:extLst>
          </p:cNvPr>
          <p:cNvCxnSpPr>
            <a:cxnSpLocks/>
          </p:cNvCxnSpPr>
          <p:nvPr/>
        </p:nvCxnSpPr>
        <p:spPr>
          <a:xfrm>
            <a:off x="11106472" y="2017213"/>
            <a:ext cx="0" cy="43013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3D612-3114-CF4E-829E-B9DD436BBC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Häirekeskuse </a:t>
            </a:r>
            <a:r>
              <a:rPr lang="et-EE" dirty="0"/>
              <a:t>usaldusnäitajad on järgmised: </a:t>
            </a:r>
          </a:p>
          <a:p>
            <a:pPr lvl="1"/>
            <a:r>
              <a:rPr lang="et-EE" dirty="0"/>
              <a:t>usaldusväärseks pidajaid keskmiselt </a:t>
            </a:r>
            <a:r>
              <a:rPr lang="et-EE" b="1" dirty="0"/>
              <a:t>95%, </a:t>
            </a:r>
            <a:r>
              <a:rPr lang="et-EE" dirty="0"/>
              <a:t>sh väga usaldusväärseks pidajaid 64%;</a:t>
            </a:r>
          </a:p>
          <a:p>
            <a:pPr lvl="1"/>
            <a:r>
              <a:rPr lang="et-EE" dirty="0"/>
              <a:t>võrreldes eelmise poolaastaga ega ka eelmise aasta sama perioodiga ei ole usaldus peaaegu muutunud;</a:t>
            </a:r>
          </a:p>
          <a:p>
            <a:pPr lvl="1"/>
            <a:r>
              <a:rPr lang="et-EE" dirty="0"/>
              <a:t>usaldusväärsuse põhjal 28 institutsiooni seas </a:t>
            </a:r>
            <a:r>
              <a:rPr lang="et-EE" b="1" dirty="0"/>
              <a:t>2. kohal</a:t>
            </a:r>
            <a:r>
              <a:rPr lang="et-EE" dirty="0"/>
              <a:t>, samal kohal kui kõigil varasematel perioodidel;</a:t>
            </a:r>
          </a:p>
          <a:p>
            <a:pPr lvl="1"/>
            <a:r>
              <a:rPr lang="et-EE" dirty="0"/>
              <a:t>ebausaldusväärseks pidajaid </a:t>
            </a:r>
            <a:r>
              <a:rPr lang="et-EE" b="1" dirty="0"/>
              <a:t>2%, </a:t>
            </a:r>
            <a:r>
              <a:rPr lang="et-EE" dirty="0"/>
              <a:t>sh üldse ei usalda 1%. </a:t>
            </a:r>
            <a:r>
              <a:rPr lang="et-EE" dirty="0" err="1"/>
              <a:t>Mitteusaldajate</a:t>
            </a:r>
            <a:r>
              <a:rPr lang="et-EE" dirty="0"/>
              <a:t> osakaal ei ole muutunud ei poole aasta ega aasta jooksul;</a:t>
            </a:r>
          </a:p>
          <a:p>
            <a:pPr lvl="1"/>
            <a:r>
              <a:rPr lang="et-EE" dirty="0"/>
              <a:t>usaldussaldo (usaldajate ja mitteusaldajate vahe) </a:t>
            </a:r>
            <a:r>
              <a:rPr lang="et-EE" b="1" dirty="0"/>
              <a:t>93%</a:t>
            </a:r>
            <a:r>
              <a:rPr lang="et-EE" dirty="0"/>
              <a:t>;</a:t>
            </a:r>
          </a:p>
          <a:p>
            <a:pPr lvl="1"/>
            <a:r>
              <a:rPr lang="et-EE" dirty="0"/>
              <a:t>usaldussaldo põhjal 28 institutsiooni seas </a:t>
            </a:r>
            <a:r>
              <a:rPr lang="et-EE" b="1" dirty="0"/>
              <a:t>2. kohal</a:t>
            </a:r>
            <a:r>
              <a:rPr lang="et-EE" dirty="0"/>
              <a:t>, samal kohal kui kõigil varasematel vaadeldud perioodidel;</a:t>
            </a:r>
          </a:p>
          <a:p>
            <a:pPr marL="457189" lvl="1" indent="0">
              <a:buNone/>
            </a:pPr>
            <a:endParaRPr lang="et-EE" dirty="0"/>
          </a:p>
          <a:p>
            <a:r>
              <a:rPr lang="et-EE" dirty="0">
                <a:solidFill>
                  <a:schemeClr val="accent1"/>
                </a:solidFill>
              </a:rPr>
              <a:t>Häirekeskuse </a:t>
            </a:r>
            <a:r>
              <a:rPr lang="et-EE" dirty="0" err="1"/>
              <a:t>usaldajaid</a:t>
            </a:r>
            <a:r>
              <a:rPr lang="et-EE" dirty="0"/>
              <a:t> oli keskmisest veelgi enam:</a:t>
            </a:r>
          </a:p>
          <a:p>
            <a:pPr lvl="1"/>
            <a:r>
              <a:rPr lang="et-EE" dirty="0"/>
              <a:t>nii 15-24 kui üle 54aastaste,</a:t>
            </a:r>
          </a:p>
          <a:p>
            <a:pPr lvl="1"/>
            <a:r>
              <a:rPr lang="et-EE" dirty="0"/>
              <a:t>õpilaste-üliõpilaste,</a:t>
            </a:r>
          </a:p>
          <a:p>
            <a:pPr lvl="1"/>
            <a:r>
              <a:rPr lang="et-EE" dirty="0"/>
              <a:t>Lääne- ja Lõuna-Eesti elanike seas. </a:t>
            </a:r>
          </a:p>
          <a:p>
            <a:r>
              <a:rPr lang="et-EE" dirty="0"/>
              <a:t>Häirekeskuse mitteusaldajaid oli väga vähe, keskmisest pisut sagedamini 25-44aastaste, alg- või põhiharidusega, mitte-eestlaste, mittetöötavate, reatöötajate ja Kesk-Eesti elanike seas. 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B77BA9-27E3-F64B-B68B-1FEC7BB0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Häirekeskuse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0D8A950-2287-0342-8CFD-0B4F1869E4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Kokkuvõte</a:t>
            </a:r>
          </a:p>
        </p:txBody>
      </p:sp>
    </p:spTree>
    <p:extLst>
      <p:ext uri="{BB962C8B-B14F-4D97-AF65-F5344CB8AC3E}">
        <p14:creationId xmlns:p14="http://schemas.microsoft.com/office/powerpoint/2010/main" val="355653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Häirekeskuse</a:t>
            </a:r>
            <a:r>
              <a:rPr lang="et-EE" dirty="0"/>
              <a:t>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Muutus ajas, %</a:t>
            </a:r>
          </a:p>
          <a:p>
            <a:endParaRPr lang="et-E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D427633-DDF1-4545-9950-E8EBD41A0D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5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Häirekeskuse</a:t>
            </a:r>
            <a:r>
              <a:rPr lang="et-EE" dirty="0"/>
              <a:t>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Muutus ajas, %</a:t>
            </a:r>
          </a:p>
          <a:p>
            <a:endParaRPr lang="et-E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D21C2AF-B273-49BF-91F9-33E71F60F3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6721" y="1376919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Häirekeskuse</a:t>
            </a:r>
            <a:r>
              <a:rPr lang="et-EE" dirty="0"/>
              <a:t>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Koha muutus ajas, %</a:t>
            </a:r>
          </a:p>
          <a:p>
            <a:endParaRPr lang="et-E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B46952C-C115-4B7D-B56A-BCB81BBABE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604" y="1435401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2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22E7-2AE8-D444-94F5-70F533DF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88" y="400054"/>
            <a:ext cx="10051312" cy="425303"/>
          </a:xfrm>
        </p:spPr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Häirekeskuse</a:t>
            </a:r>
            <a:r>
              <a:rPr lang="et-EE" dirty="0"/>
              <a:t> usaldusväärsus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82E640E-804A-9249-B729-D8F175A3C77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882505"/>
            <a:ext cx="10051312" cy="435932"/>
          </a:xfrm>
        </p:spPr>
        <p:txBody>
          <a:bodyPr/>
          <a:lstStyle/>
          <a:p>
            <a:r>
              <a:rPr lang="et-EE" dirty="0"/>
              <a:t>Erinevate taustaandmete lõikes, %</a:t>
            </a:r>
          </a:p>
          <a:p>
            <a:endParaRPr lang="et-EE" dirty="0"/>
          </a:p>
        </p:txBody>
      </p:sp>
      <p:graphicFrame>
        <p:nvGraphicFramePr>
          <p:cNvPr id="12" name="Content Placeholder 10">
            <a:extLst>
              <a:ext uri="{FF2B5EF4-FFF2-40B4-BE49-F238E27FC236}">
                <a16:creationId xmlns:a16="http://schemas.microsoft.com/office/drawing/2014/main" id="{00000000-0008-0000-0600-00004A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27009"/>
              </p:ext>
            </p:extLst>
          </p:nvPr>
        </p:nvGraphicFramePr>
        <p:xfrm>
          <a:off x="1236425" y="1318437"/>
          <a:ext cx="4859575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33F764B6-5135-420A-A54F-09409A79D6EC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867" y="1318437"/>
            <a:ext cx="4858933" cy="488331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225EAF-90E7-0243-842B-1622F5063630}"/>
              </a:ext>
            </a:extLst>
          </p:cNvPr>
          <p:cNvCxnSpPr>
            <a:cxnSpLocks/>
          </p:cNvCxnSpPr>
          <p:nvPr/>
        </p:nvCxnSpPr>
        <p:spPr>
          <a:xfrm>
            <a:off x="11084362" y="1889802"/>
            <a:ext cx="0" cy="43119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3A1AC1-27AE-DC46-87CB-2AF6F76681CE}"/>
              </a:ext>
            </a:extLst>
          </p:cNvPr>
          <p:cNvCxnSpPr>
            <a:cxnSpLocks/>
          </p:cNvCxnSpPr>
          <p:nvPr/>
        </p:nvCxnSpPr>
        <p:spPr>
          <a:xfrm>
            <a:off x="5795974" y="1400522"/>
            <a:ext cx="0" cy="46966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04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3D612-3114-CF4E-829E-B9DD436BB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5228180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Politsei- ja Piirivalveameti </a:t>
            </a:r>
            <a:r>
              <a:rPr lang="et-EE" dirty="0"/>
              <a:t>usaldusnäitajad on järgmised: </a:t>
            </a:r>
          </a:p>
          <a:p>
            <a:pPr lvl="1"/>
            <a:r>
              <a:rPr lang="et-EE" dirty="0"/>
              <a:t>usaldusväärseks pidajaid keskmiselt </a:t>
            </a:r>
            <a:r>
              <a:rPr lang="et-EE" b="1" dirty="0"/>
              <a:t>87%, </a:t>
            </a:r>
            <a:r>
              <a:rPr lang="et-EE" dirty="0"/>
              <a:t>sh väga usaldusväärseks pidajaid 43%;</a:t>
            </a:r>
          </a:p>
          <a:p>
            <a:pPr lvl="1"/>
            <a:r>
              <a:rPr lang="et-EE" dirty="0"/>
              <a:t>usaldusväärseks pidajate osakaal ei ole peaaegu muutunud ei võrreldes eelmise poolaastaga ega möödunud aasta sama perioodiga – muutused on statistiliselt ebaolulised; </a:t>
            </a:r>
          </a:p>
          <a:p>
            <a:pPr lvl="1"/>
            <a:r>
              <a:rPr lang="et-EE" dirty="0"/>
              <a:t>usaldusväärsuse põhjal 28 institutsiooni seas </a:t>
            </a:r>
            <a:r>
              <a:rPr lang="et-EE" b="1" dirty="0"/>
              <a:t>3. kohal</a:t>
            </a:r>
            <a:r>
              <a:rPr lang="et-EE" dirty="0"/>
              <a:t>, samal kohal alates 2005.a II kvartalist;</a:t>
            </a:r>
          </a:p>
          <a:p>
            <a:pPr lvl="1"/>
            <a:r>
              <a:rPr lang="et-EE" dirty="0"/>
              <a:t>ebausaldusväärseks pidajaid </a:t>
            </a:r>
            <a:r>
              <a:rPr lang="et-EE" b="1" dirty="0"/>
              <a:t>11%, </a:t>
            </a:r>
            <a:r>
              <a:rPr lang="et-EE" dirty="0"/>
              <a:t>sh üldse ei usalda 3%; ebausaldusväärseks pidajaid on pisut rohkem kui pool aastat tagasi või möödunud aastal, ent muutus ei ole oluline;  </a:t>
            </a:r>
          </a:p>
          <a:p>
            <a:pPr lvl="1"/>
            <a:r>
              <a:rPr lang="et-EE" dirty="0"/>
              <a:t>usaldussaldo (</a:t>
            </a:r>
            <a:r>
              <a:rPr lang="et-EE" dirty="0" err="1"/>
              <a:t>usaldajate</a:t>
            </a:r>
            <a:r>
              <a:rPr lang="et-EE" dirty="0"/>
              <a:t> ja </a:t>
            </a:r>
            <a:r>
              <a:rPr lang="et-EE" dirty="0" err="1"/>
              <a:t>mitteusaldajate</a:t>
            </a:r>
            <a:r>
              <a:rPr lang="et-EE" dirty="0"/>
              <a:t> vahe) </a:t>
            </a:r>
            <a:r>
              <a:rPr lang="et-EE" b="1" dirty="0"/>
              <a:t>76%; </a:t>
            </a:r>
            <a:endParaRPr lang="et-EE" dirty="0"/>
          </a:p>
          <a:p>
            <a:pPr lvl="1"/>
            <a:r>
              <a:rPr lang="et-EE" dirty="0"/>
              <a:t>ka usaldussaldo põhjal 28 institutsiooni seas </a:t>
            </a:r>
            <a:r>
              <a:rPr lang="et-EE" b="1" dirty="0"/>
              <a:t>3. kohal</a:t>
            </a:r>
            <a:r>
              <a:rPr lang="et-EE" dirty="0"/>
              <a:t>, mis on olnud sama alates 2014. aastast.</a:t>
            </a:r>
            <a:endParaRPr lang="et-EE" dirty="0">
              <a:solidFill>
                <a:schemeClr val="accent1"/>
              </a:solidFill>
            </a:endParaRPr>
          </a:p>
          <a:p>
            <a:r>
              <a:rPr lang="et-EE" dirty="0">
                <a:solidFill>
                  <a:schemeClr val="accent1"/>
                </a:solidFill>
              </a:rPr>
              <a:t>Politsei- ja Piirivalveameti </a:t>
            </a:r>
            <a:r>
              <a:rPr lang="et-EE" dirty="0" err="1"/>
              <a:t>usaldajaid</a:t>
            </a:r>
            <a:r>
              <a:rPr lang="et-EE" dirty="0"/>
              <a:t> on keskmisest enam:</a:t>
            </a:r>
          </a:p>
          <a:p>
            <a:pPr lvl="1"/>
            <a:r>
              <a:rPr lang="et-EE" dirty="0"/>
              <a:t>naiste,</a:t>
            </a:r>
          </a:p>
          <a:p>
            <a:pPr lvl="1"/>
            <a:r>
              <a:rPr lang="et-EE" dirty="0"/>
              <a:t>15–24 ja üle 65aastaste,</a:t>
            </a:r>
          </a:p>
          <a:p>
            <a:pPr lvl="1"/>
            <a:r>
              <a:rPr lang="et-EE" dirty="0"/>
              <a:t>kõrgharidusega,</a:t>
            </a:r>
          </a:p>
          <a:p>
            <a:pPr lvl="1"/>
            <a:r>
              <a:rPr lang="et-EE" dirty="0"/>
              <a:t>põhiliselt eesti keeles suhtlevate,</a:t>
            </a:r>
          </a:p>
          <a:p>
            <a:pPr lvl="1"/>
            <a:r>
              <a:rPr lang="et-EE" dirty="0"/>
              <a:t>juhtide, tipp- ja keskastme spetsialistide, (üli)õpilaste, pensionäride, </a:t>
            </a:r>
          </a:p>
          <a:p>
            <a:pPr lvl="1"/>
            <a:r>
              <a:rPr lang="et-EE" dirty="0"/>
              <a:t>Tallinna ja Kesk-Eesti, </a:t>
            </a:r>
          </a:p>
          <a:p>
            <a:pPr lvl="1"/>
            <a:r>
              <a:rPr lang="et-EE" dirty="0"/>
              <a:t>keskmisesse ja suuremasse sissetulekugruppi kuulujate seas (neto üle 751+ euro pereliikme kohta kuus).</a:t>
            </a:r>
          </a:p>
          <a:p>
            <a:r>
              <a:rPr lang="et-EE" dirty="0">
                <a:solidFill>
                  <a:schemeClr val="accent1"/>
                </a:solidFill>
              </a:rPr>
              <a:t>Politsei- ja Piirivalveameti </a:t>
            </a:r>
            <a:r>
              <a:rPr lang="et-EE" dirty="0"/>
              <a:t>mitteusaldajaid on keskmisest veidi enam meeste, 25-44aastaste, alg- või põhiharidusega, mitte-eestlaste, oskustööliste, reatöötajate, mittetöötavate, Kirde-Eesti, madala sissetulekuga elanike seas.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B77BA9-27E3-F64B-B68B-1FEC7BB0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Politsei- ja Piirivalveameti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0D8A950-2287-0342-8CFD-0B4F1869E4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Kokkuvõte</a:t>
            </a:r>
          </a:p>
        </p:txBody>
      </p:sp>
    </p:spTree>
    <p:extLst>
      <p:ext uri="{BB962C8B-B14F-4D97-AF65-F5344CB8AC3E}">
        <p14:creationId xmlns:p14="http://schemas.microsoft.com/office/powerpoint/2010/main" val="135461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Politsei- ja Piirivalveameti</a:t>
            </a:r>
            <a:r>
              <a:rPr lang="et-EE" dirty="0"/>
              <a:t>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Muutus ajas, %</a:t>
            </a:r>
          </a:p>
          <a:p>
            <a:endParaRPr lang="et-E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ECF5B24-F7F7-4C14-8EE6-10FB322017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07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Politsei- ja Piirivalveameti</a:t>
            </a:r>
            <a:r>
              <a:rPr lang="et-EE" dirty="0"/>
              <a:t>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Muutus ajas, %</a:t>
            </a:r>
          </a:p>
          <a:p>
            <a:endParaRPr lang="et-E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7191A8-F910-4FF9-AF41-B5D0DE3871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58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Politsei- ja Piirivalveameti</a:t>
            </a:r>
            <a:r>
              <a:rPr lang="et-EE" dirty="0"/>
              <a:t>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Koha muutus ajas, %</a:t>
            </a:r>
          </a:p>
          <a:p>
            <a:endParaRPr lang="et-E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AD5E3E0-68CB-4822-A40B-0EF33B64A2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9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B77BA9-27E3-F64B-B68B-1FEC7BB0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Metoodika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353D612-3114-CF4E-829E-B9DD436BB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4007991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Tulemuste omandiõigus</a:t>
            </a:r>
            <a:r>
              <a:rPr lang="et-EE" dirty="0"/>
              <a:t>: kuulub Turu-uuringuta AS-ile</a:t>
            </a:r>
          </a:p>
          <a:p>
            <a:r>
              <a:rPr lang="et-EE" dirty="0">
                <a:solidFill>
                  <a:schemeClr val="accent1"/>
                </a:solidFill>
              </a:rPr>
              <a:t>Üldkogum</a:t>
            </a:r>
            <a:r>
              <a:rPr lang="et-EE" dirty="0"/>
              <a:t>: 1</a:t>
            </a:r>
            <a:r>
              <a:rPr lang="en-US" dirty="0"/>
              <a:t>8</a:t>
            </a:r>
            <a:r>
              <a:rPr lang="et-EE" dirty="0"/>
              <a:t>+ aastane Eesti elanikkond (Eesti Statistikaameti 01.01.2023 seisuga 1 </a:t>
            </a:r>
            <a:r>
              <a:rPr lang="en-US" dirty="0"/>
              <a:t>096 773</a:t>
            </a:r>
            <a:r>
              <a:rPr lang="et-EE" dirty="0"/>
              <a:t> inimest)</a:t>
            </a:r>
          </a:p>
          <a:p>
            <a:r>
              <a:rPr lang="et-EE" dirty="0">
                <a:solidFill>
                  <a:schemeClr val="accent1"/>
                </a:solidFill>
              </a:rPr>
              <a:t>Küsitlusmeetod</a:t>
            </a:r>
            <a:r>
              <a:rPr lang="et-EE" dirty="0"/>
              <a:t>: telefoni-intervjuud ja Turu-uuringute AS veebipaneel 50%:50% (Omnibuss)</a:t>
            </a:r>
          </a:p>
          <a:p>
            <a:r>
              <a:rPr lang="et-EE" dirty="0">
                <a:solidFill>
                  <a:schemeClr val="accent1"/>
                </a:solidFill>
              </a:rPr>
              <a:t>Valimi koostamine</a:t>
            </a:r>
            <a:r>
              <a:rPr lang="et-EE" dirty="0"/>
              <a:t>: mudel on koostatud Eesti Statistikaameti rahvastikustatistika andmebaasi alusel soo, rahvuse ja vanuse, piirkonna ja asulatüübi järgi</a:t>
            </a:r>
          </a:p>
          <a:p>
            <a:r>
              <a:rPr lang="et-EE" dirty="0">
                <a:solidFill>
                  <a:schemeClr val="accent1"/>
                </a:solidFill>
              </a:rPr>
              <a:t>Kaalumine</a:t>
            </a:r>
            <a:r>
              <a:rPr lang="et-EE" dirty="0"/>
              <a:t>:  tulemused kaalutakse </a:t>
            </a:r>
            <a:r>
              <a:rPr lang="et-EE" dirty="0" err="1"/>
              <a:t>üldkogumile</a:t>
            </a:r>
            <a:r>
              <a:rPr lang="et-EE" dirty="0"/>
              <a:t> vastavaks eelnimetatud lõigetes</a:t>
            </a:r>
          </a:p>
          <a:p>
            <a:r>
              <a:rPr lang="et-EE" dirty="0">
                <a:solidFill>
                  <a:schemeClr val="accent1"/>
                </a:solidFill>
              </a:rPr>
              <a:t>Valimiviga</a:t>
            </a:r>
            <a:r>
              <a:rPr lang="et-EE" dirty="0"/>
              <a:t>: 1000 vastaja puhul ±3,1%, väiksemate gruppide vaatlemisel võib viga olla suurem</a:t>
            </a:r>
          </a:p>
          <a:p>
            <a:r>
              <a:rPr lang="et-EE" dirty="0">
                <a:solidFill>
                  <a:schemeClr val="accent1"/>
                </a:solidFill>
              </a:rPr>
              <a:t>Küsitlusperiood</a:t>
            </a:r>
            <a:r>
              <a:rPr lang="et-EE" dirty="0"/>
              <a:t>: 9.–21.05.2024</a:t>
            </a:r>
          </a:p>
          <a:p>
            <a:r>
              <a:rPr lang="et-EE" dirty="0">
                <a:solidFill>
                  <a:schemeClr val="accent1"/>
                </a:solidFill>
              </a:rPr>
              <a:t>Planeeritud ja tegelik valim: </a:t>
            </a:r>
            <a:r>
              <a:rPr lang="et-EE" dirty="0"/>
              <a:t>1000 ja 1009</a:t>
            </a:r>
          </a:p>
          <a:p>
            <a:r>
              <a:rPr lang="et-EE" dirty="0">
                <a:solidFill>
                  <a:schemeClr val="accent1"/>
                </a:solidFill>
              </a:rPr>
              <a:t>Esitatav küsimus ja vastusevariandid: </a:t>
            </a:r>
            <a:r>
              <a:rPr lang="et-EE" dirty="0"/>
              <a:t>“Mil määral Te usaldate järgmisi institutsioone?” täielikult usaldate / pigem usaldate / pigem ei usalda / üldse ei usalda / ei oska öelda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15375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22E7-2AE8-D444-94F5-70F533DF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Politsei- ja Piirivalveameti</a:t>
            </a:r>
            <a:r>
              <a:rPr lang="et-EE" dirty="0"/>
              <a:t> usaldusväärsus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82E640E-804A-9249-B729-D8F175A3C7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Erinevate taustaandmete lõikes, %</a:t>
            </a:r>
          </a:p>
          <a:p>
            <a:endParaRPr lang="et-EE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05C108D-B945-4437-B216-A50BB7C49B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502163"/>
            <a:ext cx="4860925" cy="487919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3A1AC1-27AE-DC46-87CB-2AF6F76681CE}"/>
              </a:ext>
            </a:extLst>
          </p:cNvPr>
          <p:cNvCxnSpPr/>
          <p:nvPr/>
        </p:nvCxnSpPr>
        <p:spPr>
          <a:xfrm>
            <a:off x="5505894" y="1495843"/>
            <a:ext cx="0" cy="48855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7BD345-2CCA-4393-92DE-18C74FDA2AB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E225EAF-90E7-0243-842B-1622F5063630}"/>
              </a:ext>
            </a:extLst>
          </p:cNvPr>
          <p:cNvCxnSpPr>
            <a:cxnSpLocks/>
          </p:cNvCxnSpPr>
          <p:nvPr/>
        </p:nvCxnSpPr>
        <p:spPr>
          <a:xfrm>
            <a:off x="10803623" y="1952895"/>
            <a:ext cx="17417" cy="43610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2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B77BA9-27E3-F64B-B68B-1FEC7BB0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Institutsioonide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0D8A950-2287-0342-8CFD-0B4F1869E4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Kokkuvõte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353D612-3114-CF4E-829E-B9DD436BB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2"/>
            <a:ext cx="10051312" cy="462105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t-EE" dirty="0">
                <a:solidFill>
                  <a:schemeClr val="accent1"/>
                </a:solidFill>
              </a:rPr>
              <a:t>Usaldust hinnati </a:t>
            </a:r>
            <a:r>
              <a:rPr lang="et-EE" dirty="0"/>
              <a:t>28 institutsioonil.</a:t>
            </a:r>
          </a:p>
          <a:p>
            <a:pPr>
              <a:lnSpc>
                <a:spcPct val="110000"/>
              </a:lnSpc>
            </a:pPr>
            <a:r>
              <a:rPr lang="et-EE" dirty="0">
                <a:solidFill>
                  <a:schemeClr val="accent1"/>
                </a:solidFill>
              </a:rPr>
              <a:t>Institutsioonide keskmine usaldus kokku </a:t>
            </a:r>
            <a:r>
              <a:rPr lang="et-EE" dirty="0"/>
              <a:t>oli </a:t>
            </a:r>
            <a:r>
              <a:rPr lang="et-EE" b="1" dirty="0"/>
              <a:t>68%</a:t>
            </a:r>
            <a:r>
              <a:rPr lang="et-EE" dirty="0"/>
              <a:t>. Madala usaldusväärsuse poolest paistavad silma Riigikogu, peaminister, valitsus ja kirik (</a:t>
            </a:r>
            <a:r>
              <a:rPr lang="en-US" dirty="0" err="1"/>
              <a:t>usaldajaid</a:t>
            </a:r>
            <a:r>
              <a:rPr lang="en-US" dirty="0"/>
              <a:t> </a:t>
            </a:r>
            <a:r>
              <a:rPr lang="en-US" dirty="0" err="1"/>
              <a:t>vähem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50%). </a:t>
            </a:r>
            <a:endParaRPr lang="et-EE" dirty="0"/>
          </a:p>
          <a:p>
            <a:pPr>
              <a:lnSpc>
                <a:spcPct val="110000"/>
              </a:lnSpc>
            </a:pPr>
            <a:r>
              <a:rPr lang="et-EE" dirty="0">
                <a:solidFill>
                  <a:schemeClr val="accent1"/>
                </a:solidFill>
              </a:rPr>
              <a:t>Usaldussaldo</a:t>
            </a:r>
            <a:r>
              <a:rPr lang="et-EE" dirty="0"/>
              <a:t> – usaldajate (täielikult + pigem) osakaalust lahutatud mitteusaldajate (pigem mitte + üldse) osakaalu põhjal koostatud institutsioonide pingerida erineb veidi sellest pingereast, mis on koostatud ainult usaldusnäitajate põhjal.</a:t>
            </a:r>
          </a:p>
          <a:p>
            <a:pPr lvl="0">
              <a:lnSpc>
                <a:spcPct val="110000"/>
              </a:lnSpc>
            </a:pPr>
            <a:r>
              <a:rPr lang="et-EE" dirty="0"/>
              <a:t>Mitteusaldajate osakaaluga arvestamine parandab pingereas tavapäraselt enim Vanglateenistuse ja Patendiameti positsiooni, seekord ka Eesti Keele Instituudi oma.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muudab</a:t>
            </a:r>
            <a:r>
              <a:rPr lang="en-US" dirty="0"/>
              <a:t> </a:t>
            </a:r>
            <a:r>
              <a:rPr lang="et-EE" dirty="0"/>
              <a:t>mitme koha võrra madalamaks presidendi, ERR, NATO ja Keskkonnaameti </a:t>
            </a:r>
            <a:r>
              <a:rPr lang="en-US" dirty="0" err="1"/>
              <a:t>positsiooni</a:t>
            </a:r>
            <a:r>
              <a:rPr lang="et-EE" dirty="0"/>
              <a:t>. 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t-EE" dirty="0">
                <a:solidFill>
                  <a:schemeClr val="accent1"/>
                </a:solidFill>
              </a:rPr>
              <a:t>Võrreldes </a:t>
            </a:r>
            <a:r>
              <a:rPr lang="en-US" dirty="0" err="1">
                <a:solidFill>
                  <a:schemeClr val="accent1"/>
                </a:solidFill>
              </a:rPr>
              <a:t>eelmise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poolaastaga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t-EE" dirty="0"/>
              <a:t>on keskmine usaldus institutsioonide </a:t>
            </a:r>
            <a:r>
              <a:rPr lang="en-US" dirty="0" err="1"/>
              <a:t>jäänud</a:t>
            </a:r>
            <a:r>
              <a:rPr lang="en-US" dirty="0"/>
              <a:t> pea </a:t>
            </a:r>
            <a:r>
              <a:rPr lang="en-US" dirty="0" err="1"/>
              <a:t>samale</a:t>
            </a:r>
            <a:r>
              <a:rPr lang="en-US" dirty="0"/>
              <a:t> </a:t>
            </a:r>
            <a:r>
              <a:rPr lang="en-US" dirty="0" err="1"/>
              <a:t>tasemele</a:t>
            </a:r>
            <a:r>
              <a:rPr lang="en-US" dirty="0"/>
              <a:t>, </a:t>
            </a:r>
            <a:r>
              <a:rPr lang="en-US" dirty="0" err="1"/>
              <a:t>muutus</a:t>
            </a:r>
            <a:r>
              <a:rPr lang="en-US" dirty="0"/>
              <a:t> </a:t>
            </a:r>
            <a:r>
              <a:rPr lang="et-EE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0,1</a:t>
            </a:r>
            <a:r>
              <a:rPr lang="et-EE" dirty="0">
                <a:solidFill>
                  <a:srgbClr val="C00000"/>
                </a:solidFill>
              </a:rPr>
              <a:t>%. </a:t>
            </a:r>
            <a:r>
              <a:rPr lang="et-EE" dirty="0"/>
              <a:t>Ületades statistilise vea piiri 3,1% on usaldus tõusnud peaministril ja Euroopa Liidul, olulisel määral langenud aga RMK-l ja Maa-ametil.</a:t>
            </a:r>
          </a:p>
          <a:p>
            <a:pPr>
              <a:lnSpc>
                <a:spcPct val="110000"/>
              </a:lnSpc>
            </a:pPr>
            <a:r>
              <a:rPr lang="et-EE" dirty="0">
                <a:solidFill>
                  <a:schemeClr val="accent1"/>
                </a:solidFill>
              </a:rPr>
              <a:t>Võrreldes eelmise aasta sama perioodiga </a:t>
            </a:r>
            <a:r>
              <a:rPr lang="et-EE" dirty="0"/>
              <a:t>on usaldus enamuse institutsioonide vastu veidi langenud – keskmiselt </a:t>
            </a:r>
            <a:r>
              <a:rPr lang="et-EE" dirty="0">
                <a:solidFill>
                  <a:srgbClr val="C00000"/>
                </a:solidFill>
              </a:rPr>
              <a:t>-</a:t>
            </a:r>
            <a:r>
              <a:rPr lang="en-US" dirty="0">
                <a:solidFill>
                  <a:srgbClr val="C00000"/>
                </a:solidFill>
              </a:rPr>
              <a:t>2,2</a:t>
            </a:r>
            <a:r>
              <a:rPr lang="et-EE" dirty="0">
                <a:solidFill>
                  <a:srgbClr val="C00000"/>
                </a:solidFill>
              </a:rPr>
              <a:t>%</a:t>
            </a:r>
            <a:r>
              <a:rPr lang="en-US" dirty="0"/>
              <a:t>.</a:t>
            </a:r>
            <a:r>
              <a:rPr lang="et-EE" dirty="0"/>
              <a:t> Statistiliselt olulisel määral ei usaldata tollasest rohkem ühtki institutsiooni. Oluline langus usalduses on toimunud võrreldes möödunud aasta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perioodiga</a:t>
            </a:r>
            <a:r>
              <a:rPr lang="en-US" dirty="0"/>
              <a:t> </a:t>
            </a:r>
            <a:r>
              <a:rPr lang="et-EE" dirty="0"/>
              <a:t>8 institutsioonil: keskkonnaametil, peaministril, Riigikogul, valitsusel, kohtul, RMK-l, sotsiaalkindlustusametil, NATO-l. </a:t>
            </a:r>
          </a:p>
        </p:txBody>
      </p:sp>
    </p:spTree>
    <p:extLst>
      <p:ext uri="{BB962C8B-B14F-4D97-AF65-F5344CB8AC3E}">
        <p14:creationId xmlns:p14="http://schemas.microsoft.com/office/powerpoint/2010/main" val="181378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58CB9B-8A3F-4040-8D8E-5A03BEED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Institutsioonide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AEBA509-AE19-2C46-B920-AC0D2484BF63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6"/>
            <a:ext cx="10051312" cy="642677"/>
          </a:xfrm>
        </p:spPr>
        <p:txBody>
          <a:bodyPr>
            <a:normAutofit/>
          </a:bodyPr>
          <a:lstStyle/>
          <a:p>
            <a:r>
              <a:rPr lang="et-EE" dirty="0"/>
              <a:t>Päästeameti, Häirekeskuse ning Politsei- ja piirivalveameti usalduse (täielikult + pigem usaldab) muutus ajas, %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89807A9-45A6-44CB-9DE8-63EC6FACC5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4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58CB9B-8A3F-4040-8D8E-5A03BEED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Institutsioonide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AEBA509-AE19-2C46-B920-AC0D2484BF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Keskmine usaldus kokku (täielikult + pigem usaldab)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9AE294-709F-4D34-A948-09E7B513B4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3D612-3114-CF4E-829E-B9DD436BBC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Päästeameti </a:t>
            </a:r>
            <a:r>
              <a:rPr lang="et-EE" dirty="0"/>
              <a:t>usaldusnäitajad on järgmised: </a:t>
            </a:r>
          </a:p>
          <a:p>
            <a:pPr lvl="1"/>
            <a:r>
              <a:rPr lang="et-EE" dirty="0"/>
              <a:t>usaldusväärseks pidajaid keskmiselt </a:t>
            </a:r>
            <a:r>
              <a:rPr lang="et-EE" b="1" dirty="0"/>
              <a:t>96%, </a:t>
            </a:r>
            <a:r>
              <a:rPr lang="et-EE" dirty="0"/>
              <a:t>sh väga usaldusväärseks pidajaid 65%;</a:t>
            </a:r>
          </a:p>
          <a:p>
            <a:pPr lvl="1"/>
            <a:r>
              <a:rPr lang="et-EE" dirty="0"/>
              <a:t>usaldusväärseks pidajate osakaal ei ole peaaegu muutunud võrreldes ei eelmise poolaasta ega eelmise aasta II kvartaliga, muutused on statistiliselt ebaolulised; </a:t>
            </a:r>
          </a:p>
          <a:p>
            <a:pPr lvl="1"/>
            <a:r>
              <a:rPr lang="et-EE" dirty="0"/>
              <a:t>usaldusväärsuse põhjal 28 institutsiooni seas endiselt </a:t>
            </a:r>
            <a:r>
              <a:rPr lang="et-EE" b="1" dirty="0"/>
              <a:t>1. kohal, </a:t>
            </a:r>
            <a:r>
              <a:rPr lang="et-EE" dirty="0"/>
              <a:t>nagu kõigil vaadeldud perioodidel alates 2016.a;</a:t>
            </a:r>
          </a:p>
          <a:p>
            <a:pPr lvl="1"/>
            <a:r>
              <a:rPr lang="et-EE" dirty="0"/>
              <a:t>ebausaldusväärseks pidajaid </a:t>
            </a:r>
            <a:r>
              <a:rPr lang="et-EE" b="1" dirty="0"/>
              <a:t>2%, </a:t>
            </a:r>
            <a:r>
              <a:rPr lang="et-EE" dirty="0"/>
              <a:t>sh üldse ei usalda 1%;</a:t>
            </a:r>
          </a:p>
          <a:p>
            <a:pPr lvl="1"/>
            <a:r>
              <a:rPr lang="et-EE" dirty="0"/>
              <a:t>usaldussaldo (usaldajate ja mitteusaldajate vahe) </a:t>
            </a:r>
            <a:r>
              <a:rPr lang="et-EE" b="1" dirty="0"/>
              <a:t>94%</a:t>
            </a:r>
            <a:r>
              <a:rPr lang="et-EE" dirty="0"/>
              <a:t>;</a:t>
            </a:r>
          </a:p>
          <a:p>
            <a:pPr lvl="1"/>
            <a:r>
              <a:rPr lang="et-EE" dirty="0"/>
              <a:t>ka usaldussaldo põhjal 28 institutsiooni seas </a:t>
            </a:r>
            <a:r>
              <a:rPr lang="et-EE" b="1" dirty="0"/>
              <a:t>1. kohal</a:t>
            </a:r>
            <a:r>
              <a:rPr lang="et-EE" dirty="0"/>
              <a:t>, nagu varemgi.</a:t>
            </a:r>
          </a:p>
          <a:p>
            <a:r>
              <a:rPr lang="et-EE" dirty="0"/>
              <a:t>Usaldus </a:t>
            </a:r>
            <a:r>
              <a:rPr lang="et-EE" dirty="0">
                <a:solidFill>
                  <a:schemeClr val="accent1"/>
                </a:solidFill>
              </a:rPr>
              <a:t>Päästeameti </a:t>
            </a:r>
            <a:r>
              <a:rPr lang="et-EE" dirty="0"/>
              <a:t>vastu on väga suur kõigis demograafilistes gruppides. Keskmisest pisut enam on see täheldatav:</a:t>
            </a:r>
          </a:p>
          <a:p>
            <a:pPr lvl="1"/>
            <a:r>
              <a:rPr lang="et-EE" dirty="0"/>
              <a:t>üle 44aastaste seas,</a:t>
            </a:r>
          </a:p>
          <a:p>
            <a:pPr lvl="1"/>
            <a:r>
              <a:rPr lang="et-EE" dirty="0"/>
              <a:t>kõrgharidusega,</a:t>
            </a:r>
          </a:p>
          <a:p>
            <a:pPr lvl="1"/>
            <a:r>
              <a:rPr lang="et-EE" dirty="0"/>
              <a:t>eestikeelsete,</a:t>
            </a:r>
          </a:p>
          <a:p>
            <a:pPr lvl="1"/>
            <a:r>
              <a:rPr lang="et-EE" dirty="0"/>
              <a:t>keskastme spetsialistide, pensionäride ja (üli)õpilaste, </a:t>
            </a:r>
          </a:p>
          <a:p>
            <a:pPr lvl="1"/>
            <a:r>
              <a:rPr lang="et-EE" dirty="0"/>
              <a:t>Põhja-Eesti ja Lõuna-Eesti, </a:t>
            </a:r>
          </a:p>
          <a:p>
            <a:pPr lvl="1"/>
            <a:r>
              <a:rPr lang="et-EE" dirty="0"/>
              <a:t>väikelinnade elanike seas.</a:t>
            </a:r>
          </a:p>
          <a:p>
            <a:r>
              <a:rPr lang="et-EE" dirty="0">
                <a:solidFill>
                  <a:schemeClr val="accent1"/>
                </a:solidFill>
              </a:rPr>
              <a:t>Päästeameti </a:t>
            </a:r>
            <a:r>
              <a:rPr lang="et-EE" dirty="0"/>
              <a:t>mitteusaldajaid on keskmisest pisut enam meeste, 35-44aastaste, alg- või põhikooliharidusega, reatöötajate ja mittetöötavate, Tallinna, Kirde- ja Kesk-Eesti vastajate seas.</a:t>
            </a:r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B77BA9-27E3-F64B-B68B-1FEC7BB0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Päästeameti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0D8A950-2287-0342-8CFD-0B4F1869E4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Kokkuvõte</a:t>
            </a:r>
          </a:p>
        </p:txBody>
      </p:sp>
    </p:spTree>
    <p:extLst>
      <p:ext uri="{BB962C8B-B14F-4D97-AF65-F5344CB8AC3E}">
        <p14:creationId xmlns:p14="http://schemas.microsoft.com/office/powerpoint/2010/main" val="179939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Päästeameti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Muutus ajas, %</a:t>
            </a:r>
          </a:p>
          <a:p>
            <a:endParaRPr lang="et-E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D541D6C-9820-4E37-96A8-3E6951C3EB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2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Päästeameti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Muutus ajas, %</a:t>
            </a:r>
          </a:p>
          <a:p>
            <a:endParaRPr lang="et-E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A07537F-4710-45DA-A34D-49A0806D0A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2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Päästeameti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Koha muutus ajas, %</a:t>
            </a:r>
          </a:p>
          <a:p>
            <a:endParaRPr lang="et-E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3296C3B-8389-4A8A-8F6A-2494767A4C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32940"/>
      </p:ext>
    </p:extLst>
  </p:cSld>
  <p:clrMapOvr>
    <a:masterClrMapping/>
  </p:clrMapOvr>
</p:sld>
</file>

<file path=ppt/theme/theme1.xml><?xml version="1.0" encoding="utf-8"?>
<a:theme xmlns:a="http://schemas.openxmlformats.org/drawingml/2006/main" name="TU_2018_ppt">
  <a:themeElements>
    <a:clrScheme name="TU_Diverge">
      <a:dk1>
        <a:srgbClr val="3F3F3F"/>
      </a:dk1>
      <a:lt1>
        <a:srgbClr val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TU_201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E886350-2ED7-5240-BAA7-EC2F68CA8BA7}" vid="{AF605000-255F-2046-893F-40928F4C91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TU_2018_ppt</Template>
  <TotalTime>6228</TotalTime>
  <Words>959</Words>
  <Application>Microsoft Office PowerPoint</Application>
  <PresentationFormat>Widescreen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Helvetica</vt:lpstr>
      <vt:lpstr>TU_2018_ppt</vt:lpstr>
      <vt:lpstr>Institutsioonide usaldusväärsus</vt:lpstr>
      <vt:lpstr>Metoodika</vt:lpstr>
      <vt:lpstr>Institutsioonide usaldusväärsus</vt:lpstr>
      <vt:lpstr>Institutsioonide usaldusväärsus</vt:lpstr>
      <vt:lpstr>Institutsioonide usaldusväärsus</vt:lpstr>
      <vt:lpstr>Päästeameti usaldusväärsus</vt:lpstr>
      <vt:lpstr>Päästeameti usaldusväärsus</vt:lpstr>
      <vt:lpstr>Päästeameti usaldusväärsus</vt:lpstr>
      <vt:lpstr>Päästeameti usaldusväärsus</vt:lpstr>
      <vt:lpstr>Päästeameti usaldusväärsus</vt:lpstr>
      <vt:lpstr>Häirekeskuse usaldusväärsus</vt:lpstr>
      <vt:lpstr>Häirekeskuse usaldusväärsus</vt:lpstr>
      <vt:lpstr>Häirekeskuse usaldusväärsus</vt:lpstr>
      <vt:lpstr>Häirekeskuse usaldusväärsus</vt:lpstr>
      <vt:lpstr>Häirekeskuse usaldusväärsus</vt:lpstr>
      <vt:lpstr>Politsei- ja Piirivalveameti usaldusväärsus</vt:lpstr>
      <vt:lpstr>Politsei- ja Piirivalveameti usaldusväärsus</vt:lpstr>
      <vt:lpstr>Politsei- ja Piirivalveameti usaldusväärsus</vt:lpstr>
      <vt:lpstr>Politsei- ja Piirivalveameti usaldusväärsus</vt:lpstr>
      <vt:lpstr>Politsei- ja Piirivalveameti usaldusväärsus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Institutsioonide usaldusväärsus</dc:title>
  <dc:creator>Liis Grünberg</dc:creator>
  <cp:lastModifiedBy>Maria Laanjärv</cp:lastModifiedBy>
  <cp:revision>267</cp:revision>
  <dcterms:created xsi:type="dcterms:W3CDTF">2018-05-29T09:09:38Z</dcterms:created>
  <dcterms:modified xsi:type="dcterms:W3CDTF">2024-06-04T13:51:44Z</dcterms:modified>
</cp:coreProperties>
</file>